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285E"/>
    <a:srgbClr val="0A3C90"/>
    <a:srgbClr val="0066FF"/>
    <a:srgbClr val="000099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630488" y="577850"/>
            <a:ext cx="9040812" cy="120967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ДЕМОГРАФИЧЕСКАЯ </a:t>
            </a: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БЕЗОПАСНОСТЬ –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ОСНОВА ПРОЦВЕТАНИЯ ОБЩЕСТВА,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ГЛАВНОЕ УСЛОВИЕ </a:t>
            </a: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единый день 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информирования населения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0486" y="1124200"/>
            <a:ext cx="12014366" cy="2741176"/>
            <a:chOff x="2853608" y="419696"/>
            <a:chExt cx="5712474" cy="2196105"/>
          </a:xfrm>
        </p:grpSpPr>
        <p:sp>
          <p:nvSpPr>
            <p:cNvPr id="7" name="任意多边形 6"/>
            <p:cNvSpPr/>
            <p:nvPr/>
          </p:nvSpPr>
          <p:spPr>
            <a:xfrm>
              <a:off x="2853608" y="455231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66812" y="419696"/>
              <a:ext cx="5499270" cy="2196105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0066"/>
                  </a:solidFill>
                  <a:latin typeface="Impact" panose="020B0806030902050204" pitchFamily="34" charset="0"/>
                </a:rPr>
                <a:t>Направления в области охраны здоровья и демографической безопасности: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разработка мер по укреплению репродуктивного здоровья, формированию культуры здорового образа жизни и здоровьесбережения;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амбулаторно-поликлинической службы;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360485" y="216706"/>
            <a:ext cx="11831515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Основные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демографической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политики Республики Беларусь</a:t>
            </a:r>
            <a:endParaRPr lang="ru-RU" sz="2600" spc="12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360484" y="4002206"/>
            <a:ext cx="11684979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87973" y="4371633"/>
            <a:ext cx="114299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охрана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, в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патологии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 др.</a:t>
            </a:r>
            <a:endParaRPr lang="ru-RU" sz="1500" dirty="0">
              <a:solidFill>
                <a:srgbClr val="000066"/>
              </a:solidFill>
              <a:effectLst/>
              <a:latin typeface="Impact" panose="020B080603090205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9031" y="987427"/>
            <a:ext cx="8423564" cy="4724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 будет... 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вызовы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Президента </a:t>
            </a:r>
            <a:r>
              <a:rPr lang="ru-RU" sz="2300" b="1" spc="120" dirty="0">
                <a:latin typeface="Impact" panose="020B0806030902050204" pitchFamily="34" charset="0"/>
              </a:rPr>
              <a:t>Республики Беларусь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А.Г.Лукашенко на </a:t>
            </a:r>
            <a:r>
              <a:rPr lang="ru-RU" sz="2300" b="1" spc="120" dirty="0">
                <a:latin typeface="Impact" panose="020B0806030902050204" pitchFamily="34" charset="0"/>
              </a:rPr>
              <a:t>совещании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по </a:t>
            </a:r>
            <a:r>
              <a:rPr lang="ru-RU" sz="2300" b="1" spc="120" dirty="0">
                <a:latin typeface="Impact" panose="020B0806030902050204" pitchFamily="34" charset="0"/>
              </a:rPr>
              <a:t>актуальным </a:t>
            </a:r>
            <a:r>
              <a:rPr lang="ru-RU" sz="2300" b="1" spc="120" dirty="0" smtClean="0">
                <a:latin typeface="Impact" panose="020B0806030902050204" pitchFamily="34" charset="0"/>
              </a:rPr>
              <a:t>вопросам здравоохранения </a:t>
            </a:r>
            <a:endParaRPr lang="ru-RU" sz="2300" b="1" spc="120" dirty="0">
              <a:latin typeface="Impact" panose="020B0806030902050204" pitchFamily="34" charset="0"/>
            </a:endParaRPr>
          </a:p>
          <a:p>
            <a:pPr algn="r"/>
            <a:r>
              <a:rPr lang="ru-RU" sz="2000" b="1" spc="120" dirty="0">
                <a:latin typeface="Impact" panose="020B0806030902050204" pitchFamily="34" charset="0"/>
              </a:rPr>
              <a:t>23 мая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669" y="338932"/>
            <a:ext cx="8643549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Здоровье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завтрашнем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дне. . . 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Чтобы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И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just"/>
            <a:endParaRPr lang="ru-RU" sz="2000" b="1" dirty="0" smtClean="0">
              <a:latin typeface="Impact" panose="020B0806030902050204" pitchFamily="34" charset="0"/>
            </a:endParaRPr>
          </a:p>
          <a:p>
            <a:pPr algn="just"/>
            <a:endParaRPr lang="ru-RU" sz="2000" b="1" i="1" dirty="0">
              <a:latin typeface="Monotype Corsiva" panose="03010101010201010101" pitchFamily="66" charset="0"/>
            </a:endParaRPr>
          </a:p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	</a:t>
            </a:r>
            <a:r>
              <a:rPr lang="ru-RU" sz="2300" b="1" spc="120" dirty="0" smtClean="0">
                <a:latin typeface="Impact" panose="020B0806030902050204" pitchFamily="34" charset="0"/>
              </a:rPr>
              <a:t>Из </a:t>
            </a:r>
            <a:r>
              <a:rPr lang="ru-RU" sz="2300" b="1" spc="120" dirty="0">
                <a:latin typeface="Impact" panose="020B0806030902050204" pitchFamily="34" charset="0"/>
              </a:rPr>
              <a:t>выступления Главы </a:t>
            </a:r>
            <a:r>
              <a:rPr lang="ru-RU" sz="2300" b="1" spc="120" dirty="0" smtClean="0">
                <a:latin typeface="Impact" panose="020B0806030902050204" pitchFamily="34" charset="0"/>
              </a:rPr>
              <a:t>государства А.Г.Лукашенко </a:t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с  Посланием </a:t>
            </a:r>
            <a:r>
              <a:rPr lang="ru-RU" sz="2300" b="1" spc="120" dirty="0">
                <a:latin typeface="Impact" panose="020B0806030902050204" pitchFamily="34" charset="0"/>
              </a:rPr>
              <a:t>белорусскому народу </a:t>
            </a:r>
            <a:r>
              <a:rPr lang="ru-RU" sz="2300" b="1" spc="120" dirty="0" smtClean="0">
                <a:latin typeface="Impact" panose="020B0806030902050204" pitchFamily="34" charset="0"/>
              </a:rPr>
              <a:t/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и </a:t>
            </a:r>
            <a:r>
              <a:rPr lang="ru-RU" sz="2300" b="1" spc="120" dirty="0">
                <a:latin typeface="Impact" panose="020B0806030902050204" pitchFamily="34" charset="0"/>
              </a:rPr>
              <a:t>Национальному собранию Республики Беларусь </a:t>
            </a:r>
            <a:endParaRPr lang="ru-RU" sz="2300" spc="120" dirty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	</a:t>
            </a:r>
            <a:r>
              <a:rPr lang="ru-RU" sz="2000" b="1" spc="120" dirty="0" smtClean="0">
                <a:latin typeface="Impact" panose="020B0806030902050204" pitchFamily="34" charset="0"/>
              </a:rPr>
              <a:t>30 </a:t>
            </a:r>
            <a:r>
              <a:rPr lang="ru-RU" sz="2000" b="1" spc="120" dirty="0">
                <a:latin typeface="Impact" panose="020B0806030902050204" pitchFamily="34" charset="0"/>
              </a:rPr>
              <a:t>марта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887476" y="598894"/>
            <a:ext cx="1141210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8285E"/>
                </a:solidFill>
                <a:latin typeface="Impact" panose="020B0806030902050204" pitchFamily="34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8285E"/>
                </a:solidFill>
                <a:latin typeface="Impact" panose="020B0806030902050204" pitchFamily="34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8285E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937467" y="1583779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5457" y="2775388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сновные национальные интересы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359" y="3607146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внутренние источники угроз национальной безопасности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5457" y="4397075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сновной внешний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источник угроз национальной безопасности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261" y="5158978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412655" y="272583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412655" y="355251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412655" y="435374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412655" y="510942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412656" y="58811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8652" y="5930657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важнейшие направления защиты от внешних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угроз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 демографической сфере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652" y="1710702"/>
            <a:ext cx="11037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12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 учетом проекта </a:t>
            </a:r>
            <a:r>
              <a:rPr lang="ru-RU" spc="12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488141" y="598894"/>
            <a:ext cx="1070385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2</a:t>
            </a:r>
            <a:r>
              <a:rPr lang="ru-RU" sz="2900" b="1" spc="120" dirty="0" smtClean="0">
                <a:solidFill>
                  <a:srgbClr val="08285E"/>
                </a:solidFill>
                <a:latin typeface="Impact" panose="020B0806030902050204" pitchFamily="34" charset="0"/>
              </a:rPr>
              <a:t>.</a:t>
            </a: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 </a:t>
            </a:r>
            <a:r>
              <a:rPr lang="ru-RU" sz="29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2127809" y="1258562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7119" y="2453975"/>
            <a:ext cx="933340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Негативные тенденции: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3550" y="361071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уменьшение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числа женщин репродуктивного возраста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3550" y="423389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неустойчивость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брачных союзов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3551" y="4797520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высокая частота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искусственного прерывания беременности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892167" y="293005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892168" y="4117436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904375" y="471632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904376" y="528591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904377" y="584509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53551" y="5335464"/>
            <a:ext cx="9260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рост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гинекологических заболеваний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3551" y="5873408"/>
            <a:ext cx="93412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уровень женского и мужского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бесплодия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892166" y="35536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7119" y="3032345"/>
            <a:ext cx="9333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превышение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смертности над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рождаемостью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Приоритет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в сфере стимулирования рождаемости – </a:t>
            </a:r>
            <a:endParaRPr lang="ru-RU" sz="220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развитие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системы поддержки семей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акцентом на рождение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вторых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и последующих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детей</a:t>
            </a:r>
            <a:endParaRPr lang="ru-RU" sz="22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Right Triangle 45"/>
          <p:cNvSpPr/>
          <p:nvPr/>
        </p:nvSpPr>
        <p:spPr>
          <a:xfrm rot="16200000" flipH="1">
            <a:off x="5926372" y="5399505"/>
            <a:ext cx="762767" cy="832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75580"/>
              </a:gs>
              <a:gs pos="34000">
                <a:srgbClr val="4FACFE"/>
              </a:gs>
              <a:gs pos="49138">
                <a:srgbClr val="28CFFE"/>
              </a:gs>
              <a:gs pos="100000">
                <a:srgbClr val="00F2FE"/>
              </a:gs>
            </a:gsLst>
            <a:lin ang="599999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6" name="Freeform: Shape 57"/>
          <p:cNvSpPr/>
          <p:nvPr/>
        </p:nvSpPr>
        <p:spPr>
          <a:xfrm>
            <a:off x="6077527" y="4473467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7" name="Right Triangle 60"/>
          <p:cNvSpPr/>
          <p:nvPr/>
        </p:nvSpPr>
        <p:spPr>
          <a:xfrm rot="16200000" flipH="1">
            <a:off x="6360391" y="3672194"/>
            <a:ext cx="819042" cy="78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9000">
                <a:srgbClr val="FF2A70"/>
              </a:gs>
              <a:gs pos="64999">
                <a:srgbClr val="E1359B"/>
              </a:gs>
              <a:gs pos="92000">
                <a:srgbClr val="752679"/>
              </a:gs>
            </a:gsLst>
            <a:lin ang="96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8" name="Right Triangle 61"/>
          <p:cNvSpPr/>
          <p:nvPr/>
        </p:nvSpPr>
        <p:spPr>
          <a:xfrm rot="5400000">
            <a:off x="5861215" y="4602396"/>
            <a:ext cx="879668" cy="77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45">
                <a:srgbClr val="2C124C"/>
              </a:gs>
              <a:gs pos="37000">
                <a:srgbClr val="6428AA"/>
              </a:gs>
              <a:gs pos="66209">
                <a:srgbClr val="863DC8"/>
              </a:gs>
              <a:gs pos="99804">
                <a:srgbClr val="A852E6"/>
              </a:gs>
            </a:gsLst>
            <a:lin ang="20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4806917" y="3503090"/>
            <a:ext cx="2168721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5993068" y="2511849"/>
            <a:ext cx="2293922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468025" y="4243806"/>
            <a:ext cx="3680343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сли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1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423544" y="1702862"/>
            <a:ext cx="3651028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ланируют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которые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1582924" y="3134641"/>
            <a:ext cx="3457808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всем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необходимым</a:t>
            </a:r>
            <a:endParaRPr sz="1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376877" y="97436"/>
            <a:ext cx="1181512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Результаты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республиканского опроса, </a:t>
            </a:r>
            <a:b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проведенного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в апреле 2023 г.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Институтом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социологии НАН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Беларуси</a:t>
            </a:r>
            <a:endParaRPr lang="ru-RU" sz="295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ight Triangle 70"/>
          <p:cNvSpPr/>
          <p:nvPr/>
        </p:nvSpPr>
        <p:spPr>
          <a:xfrm rot="5400000">
            <a:off x="5882130" y="2572804"/>
            <a:ext cx="781725" cy="83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8000">
                <a:srgbClr val="FF4740"/>
              </a:gs>
              <a:gs pos="64000">
                <a:srgbClr val="FF3847"/>
              </a:gs>
              <a:gs pos="100000">
                <a:srgbClr val="8B1F28"/>
              </a:gs>
            </a:gsLst>
            <a:lin ang="11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Freeform: Shape 72"/>
          <p:cNvSpPr/>
          <p:nvPr/>
        </p:nvSpPr>
        <p:spPr>
          <a:xfrm flipH="1">
            <a:off x="4996872" y="1365768"/>
            <a:ext cx="233127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352661" y="1128314"/>
            <a:ext cx="383181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%)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554298" y="410496"/>
            <a:ext cx="11465169" cy="749141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3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. Ключевые направления деятельности белорусского государства </a:t>
            </a: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по 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обеспечению демографической безопасности</a:t>
            </a:r>
            <a:endParaRPr lang="ru-RU" altLang="zh-CN" sz="2200" spc="12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941108" y="1165091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矩形 4"/>
          <p:cNvSpPr/>
          <p:nvPr/>
        </p:nvSpPr>
        <p:spPr>
          <a:xfrm>
            <a:off x="336692" y="1841209"/>
            <a:ext cx="2488194" cy="89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18060" y="1971153"/>
            <a:ext cx="2325458" cy="612934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Конституция </a:t>
            </a:r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Беларусь</a:t>
            </a:r>
            <a:endParaRPr lang="ru-RU" altLang="zh-CN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9" name="矩形 4"/>
          <p:cNvSpPr/>
          <p:nvPr/>
        </p:nvSpPr>
        <p:spPr>
          <a:xfrm>
            <a:off x="3249738" y="1862652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379554" y="1908872"/>
            <a:ext cx="2256270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Кодекс </a:t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браке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семье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6454066" y="1839163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5434" y="1876940"/>
            <a:ext cx="2325458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Указ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Президента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21 января 1998 г. № 46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195300" y="1862651"/>
            <a:ext cx="2916000" cy="829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9265004" y="1732790"/>
            <a:ext cx="2679935" cy="1089660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социально-экономического развития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2021–2025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годы</a:t>
            </a:r>
            <a:r>
              <a:rPr lang="ru-RU" altLang="zh-CN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 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28528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0065415" y="4334781"/>
            <a:ext cx="2" cy="19165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66981" y="1461805"/>
            <a:ext cx="8686800" cy="24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686317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436836" y="1505240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88314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566934" y="2675166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несколько документов 37"/>
          <p:cNvSpPr/>
          <p:nvPr/>
        </p:nvSpPr>
        <p:spPr>
          <a:xfrm>
            <a:off x="93868" y="2980590"/>
            <a:ext cx="2737207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38546" y="3787767"/>
            <a:ext cx="2230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«Брак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4507689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несколько документов 67"/>
          <p:cNvSpPr/>
          <p:nvPr/>
        </p:nvSpPr>
        <p:spPr>
          <a:xfrm>
            <a:off x="3075918" y="2980589"/>
            <a:ext cx="2731901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075918" y="4104316"/>
            <a:ext cx="2327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З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аконодательство </a:t>
            </a:r>
            <a:b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655652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Блок-схема: несколько документов 73"/>
          <p:cNvSpPr/>
          <p:nvPr/>
        </p:nvSpPr>
        <p:spPr>
          <a:xfrm>
            <a:off x="6286883" y="3011385"/>
            <a:ext cx="2689678" cy="300148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309277" y="4126811"/>
            <a:ext cx="23770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543425" y="2755452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несколько документов 76"/>
          <p:cNvSpPr/>
          <p:nvPr/>
        </p:nvSpPr>
        <p:spPr>
          <a:xfrm>
            <a:off x="9455624" y="3079582"/>
            <a:ext cx="2655675" cy="366411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77"/>
          <p:cNvSpPr txBox="1"/>
          <p:nvPr/>
        </p:nvSpPr>
        <p:spPr>
          <a:xfrm>
            <a:off x="9563957" y="3768993"/>
            <a:ext cx="2178685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«Здоровье народа и демографическая безопасность Республики Беларусь» на 2021–2025 годы,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и национальные планы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628629" y="175112"/>
            <a:ext cx="114168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dirty="0">
                <a:solidFill>
                  <a:srgbClr val="002060"/>
                </a:solidFill>
                <a:latin typeface="Impact" panose="020B0806030902050204" pitchFamily="34" charset="0"/>
              </a:rPr>
              <a:t>4. Социальная защита матери и ребенка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1186961" y="698332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2469" y="855310"/>
            <a:ext cx="10752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469" y="195558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субсидии;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92469" y="252659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адресная социальная помощь;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92469" y="363407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программы, реализуемые в территориальных центрах;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57300" y="4802105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Национальная комиссия по правам ребенка;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57300" y="4225817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713" y="5395492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713" y="5948804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2469" y="1389455"/>
            <a:ext cx="10752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программа семейного капитала;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69" y="305954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072659" y="293117"/>
            <a:ext cx="1129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6.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 Формирование ценностей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семьи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, брака, материнства и отцовства 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2250830" y="816337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5221" y="1126900"/>
            <a:ext cx="10726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День семьи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(15 мая)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матери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(14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отца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(21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71596" y="3534070"/>
            <a:ext cx="1070024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общественных объединений: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профсоюзная акция </a:t>
            </a:r>
            <a:r>
              <a:rPr lang="ru-RU" sz="1400" spc="100" dirty="0">
                <a:solidFill>
                  <a:srgbClr val="000066"/>
                </a:solidFill>
                <a:latin typeface="Impact" panose="020B0806030902050204" pitchFamily="34" charset="0"/>
              </a:rPr>
              <a:t>«Поздравим маму вместе!», инициатива «Компании, дружественные </a:t>
            </a: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родителям» и т.п.);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Белорусский союз женщин (создание Музеев матери, региональный фестиваль «Семьи за мир и созидание!», акция «Моя семья – моя страна» и т.п.);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др. общественные объединения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45220" y="5461697"/>
            <a:ext cx="10700213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</a:t>
            </a:r>
            <a:r>
              <a:rPr lang="ru-RU" sz="2000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государственных средств 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массовой информации: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фотоконкурс «Счастливая семья»;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46" y="1750715"/>
            <a:ext cx="10752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1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учреждений образования: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учебные программы факультативных занятий для учеников 9-10 классов школ «Основы семейной жизни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»; </a:t>
            </a:r>
            <a:endParaRPr lang="ru-RU" sz="1400" spc="110" dirty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проект «Родительский университет»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др.</a:t>
            </a:r>
            <a:endParaRPr kumimoji="0" lang="ru-RU" sz="1400" b="0" i="0" u="none" strike="noStrike" kern="1200" cap="none" spc="110" normalizeH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596" y="2901344"/>
            <a:ext cx="1070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«Семья года» </a:t>
            </a:r>
          </a:p>
        </p:txBody>
      </p:sp>
      <p:sp>
        <p:nvSpPr>
          <p:cNvPr id="20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538007" y="104289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528248" y="568793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528249" y="4011399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528249" y="184325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A5FCB368-9CD1-48C8-9F6E-9031B75DF192}"/>
              </a:ext>
            </a:extLst>
          </p:cNvPr>
          <p:cNvSpPr/>
          <p:nvPr/>
        </p:nvSpPr>
        <p:spPr>
          <a:xfrm rot="5400000">
            <a:off x="528250" y="285471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186961" y="316928"/>
            <a:ext cx="108057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7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. </a:t>
            </a: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 Республика Беларусь 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в международных рейтингах </a:t>
            </a:r>
            <a:endParaRPr lang="ru-RU" sz="30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ctr">
              <a:buNone/>
            </a:pP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870290" y="870926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238" y="1170753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по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эффективности системы здравоохранения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среди 57 стран. </a:t>
            </a:r>
            <a:endParaRPr lang="ru-RU" sz="20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825584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4443" y="1947015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57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89 стран. 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04444" y="3015819"/>
            <a:ext cx="11787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54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204 стран.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3238" y="4399782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перинатальной смертности Беларусь по итогам 2019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2464" y="3632903"/>
            <a:ext cx="11798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младенческой смертности Беларусь по итогам 2021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-10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238" y="5269869"/>
            <a:ext cx="11749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неонатальной смертности Беларусь по итогам 2020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177" y="6203017"/>
            <a:ext cx="11749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счастливого детства Беларусь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443" y="2432681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лучших стран мира для рождения ребенка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40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1086</Words>
  <Application>Microsoft Office PowerPoint</Application>
  <PresentationFormat>Широкоэкранный</PresentationFormat>
  <Paragraphs>111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微软雅黑</vt:lpstr>
      <vt:lpstr>宋体</vt:lpstr>
      <vt:lpstr>Arial</vt:lpstr>
      <vt:lpstr>Arial Black</vt:lpstr>
      <vt:lpstr>Arial Unicode MS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ДЕМОГРАФИЧЕСКАЯ БЕЗОПАСНОСТЬ –  ОСНОВА ПРОЦВЕТАНИЯ ОБЩЕСТВА,  ГЛАВНОЕ УСЛОВИЕ  РАЗВИТИЯ ГОСУДАРСТВА   единый день  информирования населения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Гордейчик Александр Иванович</cp:lastModifiedBy>
  <cp:revision>197</cp:revision>
  <cp:lastPrinted>2023-06-28T15:14:24Z</cp:lastPrinted>
  <dcterms:created xsi:type="dcterms:W3CDTF">2023-06-27T13:11:58Z</dcterms:created>
  <dcterms:modified xsi:type="dcterms:W3CDTF">2023-07-11T06:38:48Z</dcterms:modified>
</cp:coreProperties>
</file>