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70" r:id="rId11"/>
    <p:sldId id="269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Bold" panose="020B0604020202020204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Open Sans Extra Bold" panose="020B0604020202020204" charset="0"/>
      <p:regular r:id="rId22"/>
    </p:embeddedFont>
    <p:embeddedFont>
      <p:font typeface="Montserrat Bold" panose="020B0604020202020204" charset="-52"/>
      <p:regular r:id="rId23"/>
    </p:embeddedFont>
    <p:embeddedFont>
      <p:font typeface="Montserrat" panose="020B0604020202020204" charset="-52"/>
      <p:regular r:id="rId24"/>
    </p:embeddedFont>
    <p:embeddedFont>
      <p:font typeface="Open Sans" panose="020B0604020202020204" charset="0"/>
      <p:regular r:id="rId25"/>
    </p:embeddedFont>
    <p:embeddedFont>
      <p:font typeface="Roboto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98322">
            <a:off x="12872211" y="-2776467"/>
            <a:ext cx="8774178" cy="879616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63626" y="1621617"/>
            <a:ext cx="753561" cy="75356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78711" y="7667323"/>
            <a:ext cx="1578921" cy="15789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68947" y="694572"/>
            <a:ext cx="1499136" cy="1502912"/>
          </a:xfrm>
          <a:custGeom>
            <a:avLst/>
            <a:gdLst/>
            <a:ahLst/>
            <a:cxnLst/>
            <a:rect l="l" t="t" r="r" b="b"/>
            <a:pathLst>
              <a:path w="1499136" h="1502912">
                <a:moveTo>
                  <a:pt x="0" y="0"/>
                </a:moveTo>
                <a:lnTo>
                  <a:pt x="1499136" y="0"/>
                </a:lnTo>
                <a:lnTo>
                  <a:pt x="1499136" y="1502913"/>
                </a:lnTo>
                <a:lnTo>
                  <a:pt x="0" y="1502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67131" y="3800146"/>
            <a:ext cx="9096495" cy="31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Open Sans Extra Bold"/>
              </a:rPr>
              <a:t>Основные способы совершения киберпреступлений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6937" y="934881"/>
            <a:ext cx="6709469" cy="97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3"/>
              </a:lnSpc>
            </a:pP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Управление</a:t>
            </a:r>
            <a:r>
              <a:rPr lang="en-US" sz="28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по</a:t>
            </a:r>
            <a:r>
              <a:rPr lang="en-US" sz="28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противодействию</a:t>
            </a:r>
            <a:endParaRPr lang="en-US" sz="2845" dirty="0">
              <a:solidFill>
                <a:srgbClr val="000000"/>
              </a:solidFill>
              <a:latin typeface="Montserrat"/>
            </a:endParaRPr>
          </a:p>
          <a:p>
            <a:pPr marL="0" lvl="0" indent="0" algn="l">
              <a:lnSpc>
                <a:spcPts val="3983"/>
              </a:lnSpc>
              <a:spcBef>
                <a:spcPct val="0"/>
              </a:spcBef>
            </a:pPr>
            <a:r>
              <a:rPr lang="en-US" sz="2845" dirty="0">
                <a:solidFill>
                  <a:srgbClr val="000000"/>
                </a:solidFill>
                <a:latin typeface="Montserrat"/>
              </a:rPr>
              <a:t>киберпреступности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7131" y="8809693"/>
            <a:ext cx="7173539" cy="55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000000"/>
                </a:solidFill>
                <a:latin typeface="Montserrat"/>
              </a:rPr>
              <a:t>Витебск,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74361"/>
            <a:chOff x="0" y="0"/>
            <a:chExt cx="9414331" cy="964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3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565645"/>
            <a:ext cx="11963400" cy="6715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7" b="90211"/>
          <a:stretch/>
        </p:blipFill>
        <p:spPr>
          <a:xfrm>
            <a:off x="8686800" y="1998399"/>
            <a:ext cx="6720849" cy="13716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097497" y="2684199"/>
            <a:ext cx="7634360" cy="3658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3001" y="2565645"/>
            <a:ext cx="2963206" cy="559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106401" y="3675733"/>
            <a:ext cx="52116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Интернет-адрес 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официальной 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страницы 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https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://ibank.asb.by/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0750"/>
            <a:ext cx="13792200" cy="97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00FE">
                <a:alpha val="100000"/>
              </a:srgbClr>
            </a:gs>
            <a:gs pos="25000">
              <a:srgbClr val="C900FE">
                <a:alpha val="100000"/>
              </a:srgbClr>
            </a:gs>
            <a:gs pos="50000">
              <a:srgbClr val="A136FF">
                <a:alpha val="100000"/>
              </a:srgbClr>
            </a:gs>
            <a:gs pos="75000">
              <a:srgbClr val="5142F0">
                <a:alpha val="100000"/>
              </a:srgbClr>
            </a:gs>
            <a:gs pos="100000">
              <a:srgbClr val="0033D9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821" y="636933"/>
            <a:ext cx="17177026" cy="8995198"/>
            <a:chOff x="0" y="0"/>
            <a:chExt cx="4523990" cy="2369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990" cy="2369106"/>
            </a:xfrm>
            <a:custGeom>
              <a:avLst/>
              <a:gdLst/>
              <a:ahLst/>
              <a:cxnLst/>
              <a:rect l="l" t="t" r="r" b="b"/>
              <a:pathLst>
                <a:path w="4523990" h="2369106">
                  <a:moveTo>
                    <a:pt x="10366" y="0"/>
                  </a:moveTo>
                  <a:lnTo>
                    <a:pt x="4513624" y="0"/>
                  </a:lnTo>
                  <a:cubicBezTo>
                    <a:pt x="4519349" y="0"/>
                    <a:pt x="4523990" y="4641"/>
                    <a:pt x="4523990" y="10366"/>
                  </a:cubicBezTo>
                  <a:lnTo>
                    <a:pt x="4523990" y="2358739"/>
                  </a:lnTo>
                  <a:cubicBezTo>
                    <a:pt x="4523990" y="2361489"/>
                    <a:pt x="4522898" y="2364125"/>
                    <a:pt x="4520954" y="2366069"/>
                  </a:cubicBezTo>
                  <a:cubicBezTo>
                    <a:pt x="4519010" y="2368013"/>
                    <a:pt x="4516373" y="2369106"/>
                    <a:pt x="4513624" y="2369106"/>
                  </a:cubicBezTo>
                  <a:lnTo>
                    <a:pt x="10366" y="2369106"/>
                  </a:lnTo>
                  <a:cubicBezTo>
                    <a:pt x="7617" y="2369106"/>
                    <a:pt x="4980" y="2368013"/>
                    <a:pt x="3036" y="2366069"/>
                  </a:cubicBezTo>
                  <a:cubicBezTo>
                    <a:pt x="1092" y="2364125"/>
                    <a:pt x="0" y="2361489"/>
                    <a:pt x="0" y="2358739"/>
                  </a:cubicBezTo>
                  <a:lnTo>
                    <a:pt x="0" y="10366"/>
                  </a:lnTo>
                  <a:cubicBezTo>
                    <a:pt x="0" y="7617"/>
                    <a:pt x="1092" y="4980"/>
                    <a:pt x="3036" y="3036"/>
                  </a:cubicBezTo>
                  <a:cubicBezTo>
                    <a:pt x="4980" y="1092"/>
                    <a:pt x="7617" y="0"/>
                    <a:pt x="1036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3990" cy="241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894483"/>
            <a:ext cx="3720103" cy="4414507"/>
            <a:chOff x="0" y="0"/>
            <a:chExt cx="1736618" cy="20607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6618" cy="2060779"/>
            </a:xfrm>
            <a:custGeom>
              <a:avLst/>
              <a:gdLst/>
              <a:ahLst/>
              <a:cxnLst/>
              <a:rect l="l" t="t" r="r" b="b"/>
              <a:pathLst>
                <a:path w="1736618" h="2060779">
                  <a:moveTo>
                    <a:pt x="47865" y="0"/>
                  </a:moveTo>
                  <a:lnTo>
                    <a:pt x="1688753" y="0"/>
                  </a:lnTo>
                  <a:cubicBezTo>
                    <a:pt x="1701447" y="0"/>
                    <a:pt x="1713622" y="5043"/>
                    <a:pt x="1722598" y="14019"/>
                  </a:cubicBezTo>
                  <a:cubicBezTo>
                    <a:pt x="1731575" y="22996"/>
                    <a:pt x="1736618" y="35171"/>
                    <a:pt x="1736618" y="47865"/>
                  </a:cubicBezTo>
                  <a:lnTo>
                    <a:pt x="1736618" y="2012914"/>
                  </a:lnTo>
                  <a:cubicBezTo>
                    <a:pt x="1736618" y="2025609"/>
                    <a:pt x="1731575" y="2037784"/>
                    <a:pt x="1722598" y="2046760"/>
                  </a:cubicBezTo>
                  <a:cubicBezTo>
                    <a:pt x="1713622" y="2055737"/>
                    <a:pt x="1701447" y="2060779"/>
                    <a:pt x="1688753" y="2060779"/>
                  </a:cubicBezTo>
                  <a:lnTo>
                    <a:pt x="47865" y="2060779"/>
                  </a:lnTo>
                  <a:cubicBezTo>
                    <a:pt x="35171" y="2060779"/>
                    <a:pt x="22996" y="2055737"/>
                    <a:pt x="14019" y="2046760"/>
                  </a:cubicBezTo>
                  <a:cubicBezTo>
                    <a:pt x="5043" y="2037784"/>
                    <a:pt x="0" y="2025609"/>
                    <a:pt x="0" y="2012914"/>
                  </a:cubicBezTo>
                  <a:lnTo>
                    <a:pt x="0" y="47865"/>
                  </a:lnTo>
                  <a:cubicBezTo>
                    <a:pt x="0" y="35171"/>
                    <a:pt x="5043" y="22996"/>
                    <a:pt x="14019" y="14019"/>
                  </a:cubicBezTo>
                  <a:cubicBezTo>
                    <a:pt x="22996" y="5043"/>
                    <a:pt x="35171" y="0"/>
                    <a:pt x="478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6618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305" y="4074774"/>
            <a:ext cx="3262874" cy="4031036"/>
            <a:chOff x="0" y="0"/>
            <a:chExt cx="1523174" cy="1881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54573" y="0"/>
                  </a:moveTo>
                  <a:lnTo>
                    <a:pt x="1468601" y="0"/>
                  </a:lnTo>
                  <a:cubicBezTo>
                    <a:pt x="1483075" y="0"/>
                    <a:pt x="1496956" y="5750"/>
                    <a:pt x="1507190" y="15984"/>
                  </a:cubicBezTo>
                  <a:cubicBezTo>
                    <a:pt x="1517425" y="26218"/>
                    <a:pt x="1523174" y="40099"/>
                    <a:pt x="1523174" y="54573"/>
                  </a:cubicBezTo>
                  <a:lnTo>
                    <a:pt x="1523174" y="1827195"/>
                  </a:lnTo>
                  <a:cubicBezTo>
                    <a:pt x="1523174" y="1841668"/>
                    <a:pt x="1517425" y="1855549"/>
                    <a:pt x="1507190" y="1865784"/>
                  </a:cubicBezTo>
                  <a:cubicBezTo>
                    <a:pt x="1496956" y="1876018"/>
                    <a:pt x="1483075" y="1881768"/>
                    <a:pt x="1468601" y="1881768"/>
                  </a:cubicBezTo>
                  <a:lnTo>
                    <a:pt x="54573" y="1881768"/>
                  </a:lnTo>
                  <a:cubicBezTo>
                    <a:pt x="40099" y="1881768"/>
                    <a:pt x="26218" y="1876018"/>
                    <a:pt x="15984" y="1865784"/>
                  </a:cubicBezTo>
                  <a:cubicBezTo>
                    <a:pt x="5750" y="1855549"/>
                    <a:pt x="0" y="1841668"/>
                    <a:pt x="0" y="1827195"/>
                  </a:cubicBezTo>
                  <a:lnTo>
                    <a:pt x="0" y="54573"/>
                  </a:lnTo>
                  <a:cubicBezTo>
                    <a:pt x="0" y="40099"/>
                    <a:pt x="5750" y="26218"/>
                    <a:pt x="15984" y="15984"/>
                  </a:cubicBezTo>
                  <a:cubicBezTo>
                    <a:pt x="26218" y="5750"/>
                    <a:pt x="40099" y="0"/>
                    <a:pt x="5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91510" y="3131890"/>
            <a:ext cx="1902465" cy="190246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194111" y="3426143"/>
            <a:ext cx="1297262" cy="1297262"/>
          </a:xfrm>
          <a:custGeom>
            <a:avLst/>
            <a:gdLst/>
            <a:ahLst/>
            <a:cxnLst/>
            <a:rect l="l" t="t" r="r" b="b"/>
            <a:pathLst>
              <a:path w="1297262" h="1297262">
                <a:moveTo>
                  <a:pt x="0" y="0"/>
                </a:moveTo>
                <a:lnTo>
                  <a:pt x="1297262" y="0"/>
                </a:lnTo>
                <a:lnTo>
                  <a:pt x="1297262" y="1297262"/>
                </a:lnTo>
                <a:lnTo>
                  <a:pt x="0" y="129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974962" y="3894483"/>
            <a:ext cx="3628085" cy="4414507"/>
            <a:chOff x="0" y="0"/>
            <a:chExt cx="1693662" cy="20607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49079" y="0"/>
                  </a:moveTo>
                  <a:lnTo>
                    <a:pt x="1644582" y="0"/>
                  </a:lnTo>
                  <a:cubicBezTo>
                    <a:pt x="1671688" y="0"/>
                    <a:pt x="1693662" y="21974"/>
                    <a:pt x="1693662" y="49079"/>
                  </a:cubicBezTo>
                  <a:lnTo>
                    <a:pt x="1693662" y="2011700"/>
                  </a:lnTo>
                  <a:cubicBezTo>
                    <a:pt x="1693662" y="2038806"/>
                    <a:pt x="1671688" y="2060779"/>
                    <a:pt x="1644582" y="2060779"/>
                  </a:cubicBezTo>
                  <a:lnTo>
                    <a:pt x="49079" y="2060779"/>
                  </a:lnTo>
                  <a:cubicBezTo>
                    <a:pt x="21974" y="2060779"/>
                    <a:pt x="0" y="2038806"/>
                    <a:pt x="0" y="2011700"/>
                  </a:cubicBezTo>
                  <a:lnTo>
                    <a:pt x="0" y="49079"/>
                  </a:lnTo>
                  <a:cubicBezTo>
                    <a:pt x="0" y="21974"/>
                    <a:pt x="21974" y="0"/>
                    <a:pt x="4907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57567" y="4074774"/>
            <a:ext cx="3262874" cy="4031036"/>
            <a:chOff x="0" y="0"/>
            <a:chExt cx="1523174" cy="18817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54573" y="0"/>
                  </a:moveTo>
                  <a:lnTo>
                    <a:pt x="1468601" y="0"/>
                  </a:lnTo>
                  <a:cubicBezTo>
                    <a:pt x="1483075" y="0"/>
                    <a:pt x="1496956" y="5750"/>
                    <a:pt x="1507190" y="15984"/>
                  </a:cubicBezTo>
                  <a:cubicBezTo>
                    <a:pt x="1517425" y="26218"/>
                    <a:pt x="1523174" y="40099"/>
                    <a:pt x="1523174" y="54573"/>
                  </a:cubicBezTo>
                  <a:lnTo>
                    <a:pt x="1523174" y="1827195"/>
                  </a:lnTo>
                  <a:cubicBezTo>
                    <a:pt x="1523174" y="1841668"/>
                    <a:pt x="1517425" y="1855549"/>
                    <a:pt x="1507190" y="1865784"/>
                  </a:cubicBezTo>
                  <a:cubicBezTo>
                    <a:pt x="1496956" y="1876018"/>
                    <a:pt x="1483075" y="1881768"/>
                    <a:pt x="1468601" y="1881768"/>
                  </a:cubicBezTo>
                  <a:lnTo>
                    <a:pt x="54573" y="1881768"/>
                  </a:lnTo>
                  <a:cubicBezTo>
                    <a:pt x="40099" y="1881768"/>
                    <a:pt x="26218" y="1876018"/>
                    <a:pt x="15984" y="1865784"/>
                  </a:cubicBezTo>
                  <a:cubicBezTo>
                    <a:pt x="5750" y="1855549"/>
                    <a:pt x="0" y="1841668"/>
                    <a:pt x="0" y="1827195"/>
                  </a:cubicBezTo>
                  <a:lnTo>
                    <a:pt x="0" y="54573"/>
                  </a:lnTo>
                  <a:cubicBezTo>
                    <a:pt x="0" y="40099"/>
                    <a:pt x="5750" y="26218"/>
                    <a:pt x="15984" y="15984"/>
                  </a:cubicBezTo>
                  <a:cubicBezTo>
                    <a:pt x="26218" y="5750"/>
                    <a:pt x="40099" y="0"/>
                    <a:pt x="5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37771" y="3131890"/>
            <a:ext cx="1902465" cy="190246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07871" y="3894483"/>
            <a:ext cx="3628085" cy="4414507"/>
            <a:chOff x="0" y="0"/>
            <a:chExt cx="1693662" cy="206077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49079" y="0"/>
                  </a:moveTo>
                  <a:lnTo>
                    <a:pt x="1644582" y="0"/>
                  </a:lnTo>
                  <a:cubicBezTo>
                    <a:pt x="1671688" y="0"/>
                    <a:pt x="1693662" y="21974"/>
                    <a:pt x="1693662" y="49079"/>
                  </a:cubicBezTo>
                  <a:lnTo>
                    <a:pt x="1693662" y="2011700"/>
                  </a:lnTo>
                  <a:cubicBezTo>
                    <a:pt x="1693662" y="2038806"/>
                    <a:pt x="1671688" y="2060779"/>
                    <a:pt x="1644582" y="2060779"/>
                  </a:cubicBezTo>
                  <a:lnTo>
                    <a:pt x="49079" y="2060779"/>
                  </a:lnTo>
                  <a:cubicBezTo>
                    <a:pt x="21974" y="2060779"/>
                    <a:pt x="0" y="2038806"/>
                    <a:pt x="0" y="2011700"/>
                  </a:cubicBezTo>
                  <a:lnTo>
                    <a:pt x="0" y="49079"/>
                  </a:lnTo>
                  <a:cubicBezTo>
                    <a:pt x="0" y="21974"/>
                    <a:pt x="21974" y="0"/>
                    <a:pt x="4907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290476" y="4074774"/>
            <a:ext cx="3262874" cy="4031036"/>
            <a:chOff x="0" y="0"/>
            <a:chExt cx="1523174" cy="188176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54573" y="0"/>
                  </a:moveTo>
                  <a:lnTo>
                    <a:pt x="1468601" y="0"/>
                  </a:lnTo>
                  <a:cubicBezTo>
                    <a:pt x="1483075" y="0"/>
                    <a:pt x="1496956" y="5750"/>
                    <a:pt x="1507190" y="15984"/>
                  </a:cubicBezTo>
                  <a:cubicBezTo>
                    <a:pt x="1517425" y="26218"/>
                    <a:pt x="1523174" y="40099"/>
                    <a:pt x="1523174" y="54573"/>
                  </a:cubicBezTo>
                  <a:lnTo>
                    <a:pt x="1523174" y="1827195"/>
                  </a:lnTo>
                  <a:cubicBezTo>
                    <a:pt x="1523174" y="1841668"/>
                    <a:pt x="1517425" y="1855549"/>
                    <a:pt x="1507190" y="1865784"/>
                  </a:cubicBezTo>
                  <a:cubicBezTo>
                    <a:pt x="1496956" y="1876018"/>
                    <a:pt x="1483075" y="1881768"/>
                    <a:pt x="1468601" y="1881768"/>
                  </a:cubicBezTo>
                  <a:lnTo>
                    <a:pt x="54573" y="1881768"/>
                  </a:lnTo>
                  <a:cubicBezTo>
                    <a:pt x="40099" y="1881768"/>
                    <a:pt x="26218" y="1876018"/>
                    <a:pt x="15984" y="1865784"/>
                  </a:cubicBezTo>
                  <a:cubicBezTo>
                    <a:pt x="5750" y="1855549"/>
                    <a:pt x="0" y="1841668"/>
                    <a:pt x="0" y="1827195"/>
                  </a:cubicBezTo>
                  <a:lnTo>
                    <a:pt x="0" y="54573"/>
                  </a:lnTo>
                  <a:cubicBezTo>
                    <a:pt x="0" y="40099"/>
                    <a:pt x="5750" y="26218"/>
                    <a:pt x="15984" y="15984"/>
                  </a:cubicBezTo>
                  <a:cubicBezTo>
                    <a:pt x="26218" y="5750"/>
                    <a:pt x="40099" y="0"/>
                    <a:pt x="5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70681" y="3131890"/>
            <a:ext cx="1902465" cy="190246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240781" y="3894483"/>
            <a:ext cx="3628085" cy="4414507"/>
            <a:chOff x="0" y="0"/>
            <a:chExt cx="1693662" cy="206077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49079" y="0"/>
                  </a:moveTo>
                  <a:lnTo>
                    <a:pt x="1644582" y="0"/>
                  </a:lnTo>
                  <a:cubicBezTo>
                    <a:pt x="1671688" y="0"/>
                    <a:pt x="1693662" y="21974"/>
                    <a:pt x="1693662" y="49079"/>
                  </a:cubicBezTo>
                  <a:lnTo>
                    <a:pt x="1693662" y="2011700"/>
                  </a:lnTo>
                  <a:cubicBezTo>
                    <a:pt x="1693662" y="2038806"/>
                    <a:pt x="1671688" y="2060779"/>
                    <a:pt x="1644582" y="2060779"/>
                  </a:cubicBezTo>
                  <a:lnTo>
                    <a:pt x="49079" y="2060779"/>
                  </a:lnTo>
                  <a:cubicBezTo>
                    <a:pt x="21974" y="2060779"/>
                    <a:pt x="0" y="2038806"/>
                    <a:pt x="0" y="2011700"/>
                  </a:cubicBezTo>
                  <a:lnTo>
                    <a:pt x="0" y="49079"/>
                  </a:lnTo>
                  <a:cubicBezTo>
                    <a:pt x="0" y="21974"/>
                    <a:pt x="21974" y="0"/>
                    <a:pt x="4907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423386" y="4074774"/>
            <a:ext cx="3262874" cy="4031036"/>
            <a:chOff x="0" y="0"/>
            <a:chExt cx="1523174" cy="188176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54573" y="0"/>
                  </a:moveTo>
                  <a:lnTo>
                    <a:pt x="1468601" y="0"/>
                  </a:lnTo>
                  <a:cubicBezTo>
                    <a:pt x="1483075" y="0"/>
                    <a:pt x="1496956" y="5750"/>
                    <a:pt x="1507190" y="15984"/>
                  </a:cubicBezTo>
                  <a:cubicBezTo>
                    <a:pt x="1517425" y="26218"/>
                    <a:pt x="1523174" y="40099"/>
                    <a:pt x="1523174" y="54573"/>
                  </a:cubicBezTo>
                  <a:lnTo>
                    <a:pt x="1523174" y="1827195"/>
                  </a:lnTo>
                  <a:cubicBezTo>
                    <a:pt x="1523174" y="1841668"/>
                    <a:pt x="1517425" y="1855549"/>
                    <a:pt x="1507190" y="1865784"/>
                  </a:cubicBezTo>
                  <a:cubicBezTo>
                    <a:pt x="1496956" y="1876018"/>
                    <a:pt x="1483075" y="1881768"/>
                    <a:pt x="1468601" y="1881768"/>
                  </a:cubicBezTo>
                  <a:lnTo>
                    <a:pt x="54573" y="1881768"/>
                  </a:lnTo>
                  <a:cubicBezTo>
                    <a:pt x="40099" y="1881768"/>
                    <a:pt x="26218" y="1876018"/>
                    <a:pt x="15984" y="1865784"/>
                  </a:cubicBezTo>
                  <a:cubicBezTo>
                    <a:pt x="5750" y="1855549"/>
                    <a:pt x="0" y="1841668"/>
                    <a:pt x="0" y="1827195"/>
                  </a:cubicBezTo>
                  <a:lnTo>
                    <a:pt x="0" y="54573"/>
                  </a:lnTo>
                  <a:cubicBezTo>
                    <a:pt x="0" y="40099"/>
                    <a:pt x="5750" y="26218"/>
                    <a:pt x="15984" y="15984"/>
                  </a:cubicBezTo>
                  <a:cubicBezTo>
                    <a:pt x="26218" y="5750"/>
                    <a:pt x="40099" y="0"/>
                    <a:pt x="5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103591" y="3131890"/>
            <a:ext cx="1902465" cy="190246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0269921" y="3552297"/>
            <a:ext cx="1263132" cy="1044955"/>
          </a:xfrm>
          <a:custGeom>
            <a:avLst/>
            <a:gdLst/>
            <a:ahLst/>
            <a:cxnLst/>
            <a:rect l="l" t="t" r="r" b="b"/>
            <a:pathLst>
              <a:path w="1263132" h="1044955">
                <a:moveTo>
                  <a:pt x="0" y="0"/>
                </a:moveTo>
                <a:lnTo>
                  <a:pt x="1263132" y="0"/>
                </a:lnTo>
                <a:lnTo>
                  <a:pt x="1263132" y="1044955"/>
                </a:lnTo>
                <a:lnTo>
                  <a:pt x="0" y="1044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73885" y="3552297"/>
            <a:ext cx="1215301" cy="1171109"/>
          </a:xfrm>
          <a:custGeom>
            <a:avLst/>
            <a:gdLst/>
            <a:ahLst/>
            <a:cxnLst/>
            <a:rect l="l" t="t" r="r" b="b"/>
            <a:pathLst>
              <a:path w="1215301" h="1171109">
                <a:moveTo>
                  <a:pt x="0" y="0"/>
                </a:moveTo>
                <a:lnTo>
                  <a:pt x="1215301" y="0"/>
                </a:lnTo>
                <a:lnTo>
                  <a:pt x="1215301" y="1171108"/>
                </a:lnTo>
                <a:lnTo>
                  <a:pt x="0" y="1171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6338593" y="3552297"/>
            <a:ext cx="883328" cy="1099164"/>
          </a:xfrm>
          <a:custGeom>
            <a:avLst/>
            <a:gdLst/>
            <a:ahLst/>
            <a:cxnLst/>
            <a:rect l="l" t="t" r="r" b="b"/>
            <a:pathLst>
              <a:path w="883328" h="1099164">
                <a:moveTo>
                  <a:pt x="0" y="0"/>
                </a:moveTo>
                <a:lnTo>
                  <a:pt x="883328" y="0"/>
                </a:lnTo>
                <a:lnTo>
                  <a:pt x="883328" y="1099163"/>
                </a:lnTo>
                <a:lnTo>
                  <a:pt x="0" y="10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1404039" y="5783001"/>
            <a:ext cx="2877407" cy="153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9"/>
              </a:lnSpc>
            </a:pPr>
            <a:r>
              <a:rPr lang="en-US" sz="1492">
                <a:solidFill>
                  <a:srgbClr val="101010"/>
                </a:solidFill>
                <a:latin typeface="Montserrat"/>
              </a:rPr>
              <a:t>К разным сервисам разные пароли</a:t>
            </a:r>
          </a:p>
          <a:p>
            <a:pPr>
              <a:lnSpc>
                <a:spcPts val="2089"/>
              </a:lnSpc>
            </a:pPr>
            <a:r>
              <a:rPr lang="en-US" sz="1492">
                <a:solidFill>
                  <a:srgbClr val="101010"/>
                </a:solidFill>
                <a:latin typeface="Montserrat"/>
              </a:rPr>
              <a:t>Состав пароля</a:t>
            </a:r>
          </a:p>
          <a:p>
            <a:pPr>
              <a:lnSpc>
                <a:spcPts val="2089"/>
              </a:lnSpc>
            </a:pPr>
            <a:r>
              <a:rPr lang="en-US" sz="1492">
                <a:solidFill>
                  <a:srgbClr val="101010"/>
                </a:solidFill>
                <a:latin typeface="Montserrat"/>
              </a:rPr>
              <a:t>Менеджер паролей</a:t>
            </a:r>
          </a:p>
          <a:p>
            <a:pPr marL="0" lvl="0" indent="0">
              <a:lnSpc>
                <a:spcPts val="2089"/>
              </a:lnSpc>
              <a:spcBef>
                <a:spcPct val="0"/>
              </a:spcBef>
            </a:pPr>
            <a:r>
              <a:rPr lang="en-US" sz="1492">
                <a:solidFill>
                  <a:srgbClr val="101010"/>
                </a:solidFill>
                <a:latin typeface="Montserrat"/>
              </a:rPr>
              <a:t>Облачные пароли к сервисам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4039" y="5291530"/>
            <a:ext cx="2877407" cy="34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3"/>
              </a:lnSpc>
              <a:spcBef>
                <a:spcPct val="0"/>
              </a:spcBef>
            </a:pPr>
            <a:r>
              <a:rPr lang="en-US" sz="2081">
                <a:solidFill>
                  <a:srgbClr val="000000"/>
                </a:solidFill>
                <a:latin typeface="Montserrat Bold"/>
              </a:rPr>
              <a:t>Сложные пароли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22550" y="1846015"/>
            <a:ext cx="1144290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01010"/>
                </a:solidFill>
                <a:latin typeface="Montserrat Bold"/>
              </a:rPr>
              <a:t>Информационная безопасность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350300" y="5783001"/>
            <a:ext cx="2877407" cy="153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89"/>
              </a:lnSpc>
              <a:spcBef>
                <a:spcPct val="0"/>
              </a:spcBef>
            </a:pPr>
            <a:r>
              <a:rPr lang="en-US" sz="1492">
                <a:solidFill>
                  <a:srgbClr val="101010"/>
                </a:solidFill>
                <a:latin typeface="Montserrat"/>
              </a:rPr>
              <a:t>Коды в совокупности с другими данными предоставляют доступ к сервисам и, в некоторых случаях, дают возможность оформить кредит.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350300" y="5291530"/>
            <a:ext cx="2877407" cy="34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3"/>
              </a:lnSpc>
              <a:spcBef>
                <a:spcPct val="0"/>
              </a:spcBef>
            </a:pP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Коды</a:t>
            </a:r>
            <a:r>
              <a:rPr lang="en-US" sz="2081" dirty="0">
                <a:solidFill>
                  <a:srgbClr val="000000"/>
                </a:solidFill>
                <a:latin typeface="Montserrat Bold"/>
              </a:rPr>
              <a:t> и </a:t>
            </a: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ключи</a:t>
            </a:r>
            <a:endParaRPr lang="en-US" sz="2081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483210" y="5783001"/>
            <a:ext cx="2877407" cy="213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9"/>
              </a:lnSpc>
            </a:pP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Фейковые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магазины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предлагают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перевести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предоплату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за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товар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на</a:t>
            </a:r>
            <a:r>
              <a:rPr lang="ru-RU" sz="1492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счет</a:t>
            </a:r>
            <a:r>
              <a:rPr lang="en-US" sz="1492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или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БПК.</a:t>
            </a:r>
          </a:p>
          <a:p>
            <a:pPr marL="0" lvl="0" indent="0">
              <a:lnSpc>
                <a:spcPts val="2089"/>
              </a:lnSpc>
              <a:spcBef>
                <a:spcPct val="0"/>
              </a:spcBef>
            </a:pP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под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различными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предлогами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“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вытягивают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”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из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жертв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деньги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00605" y="5229617"/>
            <a:ext cx="3252746" cy="34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3"/>
              </a:lnSpc>
              <a:spcBef>
                <a:spcPct val="0"/>
              </a:spcBef>
            </a:pP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Денежные</a:t>
            </a:r>
            <a:r>
              <a:rPr lang="en-US" sz="2081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переводы</a:t>
            </a:r>
            <a:endParaRPr lang="en-US" sz="2081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3616120" y="5783001"/>
            <a:ext cx="2877407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9"/>
              </a:lnSpc>
            </a:pP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Распространение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личных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данных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способствует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совершению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преступлений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2089"/>
              </a:lnSpc>
            </a:pP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1492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используют</a:t>
            </a:r>
            <a:r>
              <a:rPr lang="ru-RU" sz="1492" dirty="0" smtClean="0">
                <a:solidFill>
                  <a:srgbClr val="101010"/>
                </a:solidFill>
                <a:latin typeface="Montserrat"/>
              </a:rPr>
              <a:t> н</a:t>
            </a: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ейросети</a:t>
            </a:r>
            <a:r>
              <a:rPr lang="en-US" sz="1492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ru-RU" sz="1492" dirty="0" smtClean="0">
                <a:solidFill>
                  <a:srgbClr val="101010"/>
                </a:solidFill>
                <a:latin typeface="Montserrat"/>
              </a:rPr>
              <a:t>и </a:t>
            </a:r>
            <a:r>
              <a:rPr lang="en-US" sz="1492" dirty="0" err="1" smtClean="0">
                <a:solidFill>
                  <a:srgbClr val="101010"/>
                </a:solidFill>
                <a:latin typeface="Montserrat"/>
              </a:rPr>
              <a:t>создают</a:t>
            </a:r>
            <a:r>
              <a:rPr lang="en-US" sz="1492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дип-фейки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(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голосовые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или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1492" dirty="0" err="1">
                <a:solidFill>
                  <a:srgbClr val="101010"/>
                </a:solidFill>
                <a:latin typeface="Montserrat"/>
              </a:rPr>
              <a:t>видеоизображения</a:t>
            </a:r>
            <a:r>
              <a:rPr lang="en-US" sz="1492" dirty="0">
                <a:solidFill>
                  <a:srgbClr val="101010"/>
                </a:solidFill>
                <a:latin typeface="Montserrat"/>
              </a:rPr>
              <a:t>).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616120" y="5257121"/>
            <a:ext cx="2877407" cy="34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3"/>
              </a:lnSpc>
              <a:spcBef>
                <a:spcPct val="0"/>
              </a:spcBef>
            </a:pP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Личные</a:t>
            </a:r>
            <a:r>
              <a:rPr lang="en-US" sz="2081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081" dirty="0" err="1">
                <a:solidFill>
                  <a:srgbClr val="000000"/>
                </a:solidFill>
                <a:latin typeface="Montserrat Bold"/>
              </a:rPr>
              <a:t>данные</a:t>
            </a:r>
            <a:endParaRPr lang="en-US" sz="2081" dirty="0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98322">
            <a:off x="13605099" y="-4274278"/>
            <a:ext cx="7438006" cy="7456647"/>
          </a:xfrm>
          <a:custGeom>
            <a:avLst/>
            <a:gdLst/>
            <a:ahLst/>
            <a:cxnLst/>
            <a:rect l="l" t="t" r="r" b="b"/>
            <a:pathLst>
              <a:path w="7438006" h="7456647">
                <a:moveTo>
                  <a:pt x="0" y="0"/>
                </a:moveTo>
                <a:lnTo>
                  <a:pt x="7438006" y="0"/>
                </a:lnTo>
                <a:lnTo>
                  <a:pt x="7438006" y="7456648"/>
                </a:lnTo>
                <a:lnTo>
                  <a:pt x="0" y="745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6422" y="2116253"/>
            <a:ext cx="6218139" cy="621813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1219" y="2363976"/>
            <a:ext cx="5685609" cy="5688763"/>
            <a:chOff x="0" y="0"/>
            <a:chExt cx="6489360" cy="64929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493002"/>
            </a:xfrm>
            <a:custGeom>
              <a:avLst/>
              <a:gdLst/>
              <a:ahLst/>
              <a:cxnLst/>
              <a:rect l="l" t="t" r="r" b="b"/>
              <a:pathLst>
                <a:path w="6489446" h="6493002">
                  <a:moveTo>
                    <a:pt x="3244723" y="6493002"/>
                  </a:moveTo>
                  <a:cubicBezTo>
                    <a:pt x="3221863" y="6493002"/>
                    <a:pt x="3206623" y="6470142"/>
                    <a:pt x="3206623" y="6454902"/>
                  </a:cubicBezTo>
                  <a:cubicBezTo>
                    <a:pt x="3206623" y="6432042"/>
                    <a:pt x="3221863" y="6416802"/>
                    <a:pt x="3244723" y="6416802"/>
                  </a:cubicBezTo>
                  <a:cubicBezTo>
                    <a:pt x="3252343" y="6416802"/>
                    <a:pt x="3252343" y="6416802"/>
                    <a:pt x="3252343" y="6416802"/>
                  </a:cubicBezTo>
                  <a:cubicBezTo>
                    <a:pt x="3275203" y="6416802"/>
                    <a:pt x="3290443" y="6432042"/>
                    <a:pt x="3290443" y="6454902"/>
                  </a:cubicBezTo>
                  <a:cubicBezTo>
                    <a:pt x="3290443" y="6470142"/>
                    <a:pt x="3275203" y="6493002"/>
                    <a:pt x="3252343" y="6493002"/>
                  </a:cubicBezTo>
                  <a:cubicBezTo>
                    <a:pt x="3252343" y="6493002"/>
                    <a:pt x="3252343" y="6493002"/>
                    <a:pt x="3244723" y="6493002"/>
                  </a:cubicBezTo>
                  <a:close/>
                  <a:moveTo>
                    <a:pt x="3023870" y="6485382"/>
                  </a:moveTo>
                  <a:cubicBezTo>
                    <a:pt x="3008630" y="6477762"/>
                    <a:pt x="2993390" y="6462522"/>
                    <a:pt x="2993390" y="6439662"/>
                  </a:cubicBezTo>
                  <a:cubicBezTo>
                    <a:pt x="2993390" y="6424422"/>
                    <a:pt x="3008630" y="6409182"/>
                    <a:pt x="3031490" y="6409182"/>
                  </a:cubicBezTo>
                  <a:cubicBezTo>
                    <a:pt x="3054350" y="6409182"/>
                    <a:pt x="3069590" y="6424422"/>
                    <a:pt x="3069590" y="6447282"/>
                  </a:cubicBezTo>
                  <a:cubicBezTo>
                    <a:pt x="3069590" y="6470142"/>
                    <a:pt x="3046730" y="6485382"/>
                    <a:pt x="3031490" y="6485382"/>
                  </a:cubicBezTo>
                  <a:cubicBezTo>
                    <a:pt x="3031490" y="6485382"/>
                    <a:pt x="3031490" y="6485382"/>
                    <a:pt x="3023870" y="6485382"/>
                  </a:cubicBezTo>
                  <a:close/>
                  <a:moveTo>
                    <a:pt x="3427603" y="6447282"/>
                  </a:moveTo>
                  <a:cubicBezTo>
                    <a:pt x="3427603" y="6424422"/>
                    <a:pt x="3442843" y="6409182"/>
                    <a:pt x="3465703" y="6409182"/>
                  </a:cubicBezTo>
                  <a:cubicBezTo>
                    <a:pt x="3480943" y="6401562"/>
                    <a:pt x="3503803" y="6424422"/>
                    <a:pt x="3503803" y="6439662"/>
                  </a:cubicBezTo>
                  <a:cubicBezTo>
                    <a:pt x="3503803" y="6462522"/>
                    <a:pt x="3488563" y="6477762"/>
                    <a:pt x="3465703" y="6485382"/>
                  </a:cubicBezTo>
                  <a:cubicBezTo>
                    <a:pt x="3442843" y="6485382"/>
                    <a:pt x="3427603" y="6470142"/>
                    <a:pt x="3427603" y="6447282"/>
                  </a:cubicBezTo>
                  <a:close/>
                  <a:moveTo>
                    <a:pt x="2810637" y="6462522"/>
                  </a:moveTo>
                  <a:cubicBezTo>
                    <a:pt x="2787777" y="6454902"/>
                    <a:pt x="2772537" y="6439662"/>
                    <a:pt x="2780157" y="6416802"/>
                  </a:cubicBezTo>
                  <a:cubicBezTo>
                    <a:pt x="2780157" y="6401562"/>
                    <a:pt x="2803017" y="6386322"/>
                    <a:pt x="2818257" y="6386322"/>
                  </a:cubicBezTo>
                  <a:cubicBezTo>
                    <a:pt x="2841117" y="6386322"/>
                    <a:pt x="2856357" y="6409182"/>
                    <a:pt x="2856357" y="6432042"/>
                  </a:cubicBezTo>
                  <a:cubicBezTo>
                    <a:pt x="2848737" y="6447282"/>
                    <a:pt x="2833497" y="6462522"/>
                    <a:pt x="2818257" y="6462522"/>
                  </a:cubicBezTo>
                  <a:cubicBezTo>
                    <a:pt x="2818257" y="6462522"/>
                    <a:pt x="2810637" y="6462522"/>
                    <a:pt x="2810637" y="6462522"/>
                  </a:cubicBezTo>
                  <a:close/>
                  <a:moveTo>
                    <a:pt x="3640836" y="6424422"/>
                  </a:moveTo>
                  <a:cubicBezTo>
                    <a:pt x="3640836" y="6409182"/>
                    <a:pt x="3656076" y="6386322"/>
                    <a:pt x="3671316" y="6386322"/>
                  </a:cubicBezTo>
                  <a:cubicBezTo>
                    <a:pt x="3694176" y="6378702"/>
                    <a:pt x="3709416" y="6393942"/>
                    <a:pt x="3717036" y="6416802"/>
                  </a:cubicBezTo>
                  <a:cubicBezTo>
                    <a:pt x="3717036" y="6439662"/>
                    <a:pt x="3701796" y="6454902"/>
                    <a:pt x="3686556" y="6462522"/>
                  </a:cubicBezTo>
                  <a:cubicBezTo>
                    <a:pt x="3678936" y="6462522"/>
                    <a:pt x="3678936" y="6462522"/>
                    <a:pt x="3678936" y="6462522"/>
                  </a:cubicBezTo>
                  <a:cubicBezTo>
                    <a:pt x="3656076" y="6462522"/>
                    <a:pt x="3640836" y="6447282"/>
                    <a:pt x="3640836" y="6424422"/>
                  </a:cubicBezTo>
                  <a:close/>
                  <a:moveTo>
                    <a:pt x="2597404" y="6424422"/>
                  </a:moveTo>
                  <a:cubicBezTo>
                    <a:pt x="2574544" y="6424422"/>
                    <a:pt x="2566924" y="6401562"/>
                    <a:pt x="2566924" y="6378702"/>
                  </a:cubicBezTo>
                  <a:cubicBezTo>
                    <a:pt x="2574544" y="6363462"/>
                    <a:pt x="2589784" y="6348222"/>
                    <a:pt x="2612644" y="6348222"/>
                  </a:cubicBezTo>
                  <a:cubicBezTo>
                    <a:pt x="2635504" y="6355842"/>
                    <a:pt x="2650744" y="6378702"/>
                    <a:pt x="2643124" y="6393942"/>
                  </a:cubicBezTo>
                  <a:cubicBezTo>
                    <a:pt x="2635504" y="6416802"/>
                    <a:pt x="2620264" y="6424422"/>
                    <a:pt x="2605024" y="6424422"/>
                  </a:cubicBezTo>
                  <a:cubicBezTo>
                    <a:pt x="2605024" y="6424422"/>
                    <a:pt x="2597404" y="6424422"/>
                    <a:pt x="2597404" y="6424422"/>
                  </a:cubicBezTo>
                  <a:close/>
                  <a:moveTo>
                    <a:pt x="3854196" y="6393942"/>
                  </a:moveTo>
                  <a:cubicBezTo>
                    <a:pt x="3846576" y="6371082"/>
                    <a:pt x="3861816" y="6355842"/>
                    <a:pt x="3884676" y="6348222"/>
                  </a:cubicBezTo>
                  <a:cubicBezTo>
                    <a:pt x="3899916" y="6348222"/>
                    <a:pt x="3922776" y="6355842"/>
                    <a:pt x="3930396" y="6378702"/>
                  </a:cubicBezTo>
                  <a:cubicBezTo>
                    <a:pt x="3930396" y="6401562"/>
                    <a:pt x="3915156" y="6416802"/>
                    <a:pt x="3899916" y="6424422"/>
                  </a:cubicBezTo>
                  <a:cubicBezTo>
                    <a:pt x="3892296" y="6424422"/>
                    <a:pt x="3892296" y="6424422"/>
                    <a:pt x="3892296" y="6424422"/>
                  </a:cubicBezTo>
                  <a:cubicBezTo>
                    <a:pt x="3869436" y="6424422"/>
                    <a:pt x="3854196" y="6409182"/>
                    <a:pt x="3854196" y="6393942"/>
                  </a:cubicBezTo>
                  <a:close/>
                  <a:moveTo>
                    <a:pt x="2384171" y="6378702"/>
                  </a:moveTo>
                  <a:cubicBezTo>
                    <a:pt x="2368931" y="6371082"/>
                    <a:pt x="2353691" y="6348222"/>
                    <a:pt x="2361311" y="6325362"/>
                  </a:cubicBezTo>
                  <a:cubicBezTo>
                    <a:pt x="2368931" y="6310122"/>
                    <a:pt x="2384171" y="6294882"/>
                    <a:pt x="2407031" y="6302502"/>
                  </a:cubicBezTo>
                  <a:cubicBezTo>
                    <a:pt x="2429891" y="6310122"/>
                    <a:pt x="2437511" y="6325362"/>
                    <a:pt x="2437511" y="6348222"/>
                  </a:cubicBezTo>
                  <a:cubicBezTo>
                    <a:pt x="2429891" y="6363462"/>
                    <a:pt x="2414651" y="6378702"/>
                    <a:pt x="2399411" y="6378702"/>
                  </a:cubicBezTo>
                  <a:cubicBezTo>
                    <a:pt x="2391791" y="6378702"/>
                    <a:pt x="2391791" y="6378702"/>
                    <a:pt x="2384171" y="6378702"/>
                  </a:cubicBezTo>
                  <a:close/>
                  <a:moveTo>
                    <a:pt x="4059809" y="6348222"/>
                  </a:moveTo>
                  <a:cubicBezTo>
                    <a:pt x="4052189" y="6325362"/>
                    <a:pt x="4067429" y="6302502"/>
                    <a:pt x="4090289" y="6302502"/>
                  </a:cubicBezTo>
                  <a:cubicBezTo>
                    <a:pt x="4105529" y="6294882"/>
                    <a:pt x="4128389" y="6302502"/>
                    <a:pt x="4136009" y="6325362"/>
                  </a:cubicBezTo>
                  <a:cubicBezTo>
                    <a:pt x="4143629" y="6348222"/>
                    <a:pt x="4128389" y="6371082"/>
                    <a:pt x="4105529" y="6371082"/>
                  </a:cubicBezTo>
                  <a:cubicBezTo>
                    <a:pt x="4105529" y="6371082"/>
                    <a:pt x="4097909" y="6371082"/>
                    <a:pt x="4097909" y="6371082"/>
                  </a:cubicBezTo>
                  <a:cubicBezTo>
                    <a:pt x="4082669" y="6371082"/>
                    <a:pt x="4067429" y="6363462"/>
                    <a:pt x="4059809" y="6348222"/>
                  </a:cubicBezTo>
                  <a:close/>
                  <a:moveTo>
                    <a:pt x="2178558" y="6310122"/>
                  </a:moveTo>
                  <a:cubicBezTo>
                    <a:pt x="2163318" y="6302502"/>
                    <a:pt x="2148078" y="6279642"/>
                    <a:pt x="2155698" y="6264402"/>
                  </a:cubicBezTo>
                  <a:cubicBezTo>
                    <a:pt x="2163318" y="6241542"/>
                    <a:pt x="2186178" y="6233922"/>
                    <a:pt x="2209038" y="6241542"/>
                  </a:cubicBezTo>
                  <a:cubicBezTo>
                    <a:pt x="2224278" y="6249162"/>
                    <a:pt x="2239518" y="6264402"/>
                    <a:pt x="2231898" y="6287262"/>
                  </a:cubicBezTo>
                  <a:cubicBezTo>
                    <a:pt x="2224278" y="6302502"/>
                    <a:pt x="2209038" y="6310122"/>
                    <a:pt x="2193798" y="6310122"/>
                  </a:cubicBezTo>
                  <a:cubicBezTo>
                    <a:pt x="2186178" y="6310122"/>
                    <a:pt x="2186178" y="6310122"/>
                    <a:pt x="2178558" y="6310122"/>
                  </a:cubicBezTo>
                  <a:close/>
                  <a:moveTo>
                    <a:pt x="4265549" y="6287262"/>
                  </a:moveTo>
                  <a:cubicBezTo>
                    <a:pt x="4257929" y="6264402"/>
                    <a:pt x="4273169" y="6241542"/>
                    <a:pt x="4288409" y="6233922"/>
                  </a:cubicBezTo>
                  <a:cubicBezTo>
                    <a:pt x="4311269" y="6226302"/>
                    <a:pt x="4334129" y="6241542"/>
                    <a:pt x="4341749" y="6256782"/>
                  </a:cubicBezTo>
                  <a:cubicBezTo>
                    <a:pt x="4341749" y="6279642"/>
                    <a:pt x="4334129" y="6302502"/>
                    <a:pt x="4311269" y="6310122"/>
                  </a:cubicBezTo>
                  <a:cubicBezTo>
                    <a:pt x="4311269" y="6310122"/>
                    <a:pt x="4303649" y="6310122"/>
                    <a:pt x="4303649" y="6310122"/>
                  </a:cubicBezTo>
                  <a:cubicBezTo>
                    <a:pt x="4288409" y="6310122"/>
                    <a:pt x="4273169" y="6302502"/>
                    <a:pt x="4265549" y="6287262"/>
                  </a:cubicBezTo>
                  <a:close/>
                  <a:moveTo>
                    <a:pt x="1980565" y="6233922"/>
                  </a:moveTo>
                  <a:cubicBezTo>
                    <a:pt x="1957705" y="6226302"/>
                    <a:pt x="1950085" y="6203442"/>
                    <a:pt x="1957705" y="6180582"/>
                  </a:cubicBezTo>
                  <a:cubicBezTo>
                    <a:pt x="1965325" y="6165342"/>
                    <a:pt x="1988185" y="6157722"/>
                    <a:pt x="2011045" y="6165342"/>
                  </a:cubicBezTo>
                  <a:cubicBezTo>
                    <a:pt x="2026285" y="6172962"/>
                    <a:pt x="2033905" y="6195822"/>
                    <a:pt x="2026285" y="6211062"/>
                  </a:cubicBezTo>
                  <a:cubicBezTo>
                    <a:pt x="2018665" y="6226302"/>
                    <a:pt x="2011045" y="6233922"/>
                    <a:pt x="1995805" y="6233922"/>
                  </a:cubicBezTo>
                  <a:cubicBezTo>
                    <a:pt x="1988185" y="6233922"/>
                    <a:pt x="1980565" y="6233922"/>
                    <a:pt x="1980565" y="6233922"/>
                  </a:cubicBezTo>
                  <a:close/>
                  <a:moveTo>
                    <a:pt x="4463542" y="6211062"/>
                  </a:moveTo>
                  <a:cubicBezTo>
                    <a:pt x="4455922" y="6188202"/>
                    <a:pt x="4463542" y="6165342"/>
                    <a:pt x="4486402" y="6157722"/>
                  </a:cubicBezTo>
                  <a:cubicBezTo>
                    <a:pt x="4509262" y="6150102"/>
                    <a:pt x="4524502" y="6157722"/>
                    <a:pt x="4539742" y="6180582"/>
                  </a:cubicBezTo>
                  <a:cubicBezTo>
                    <a:pt x="4547362" y="6195822"/>
                    <a:pt x="4532122" y="6218682"/>
                    <a:pt x="4516882" y="6226302"/>
                  </a:cubicBezTo>
                  <a:cubicBezTo>
                    <a:pt x="4509262" y="6233922"/>
                    <a:pt x="4509262" y="6233922"/>
                    <a:pt x="4501642" y="6233922"/>
                  </a:cubicBezTo>
                  <a:cubicBezTo>
                    <a:pt x="4486402" y="6233922"/>
                    <a:pt x="4471162" y="6226302"/>
                    <a:pt x="4463542" y="6211062"/>
                  </a:cubicBezTo>
                  <a:close/>
                  <a:moveTo>
                    <a:pt x="1782445" y="6142482"/>
                  </a:moveTo>
                  <a:cubicBezTo>
                    <a:pt x="1759585" y="6134862"/>
                    <a:pt x="1751965" y="6112002"/>
                    <a:pt x="1767205" y="6089142"/>
                  </a:cubicBezTo>
                  <a:cubicBezTo>
                    <a:pt x="1774825" y="6073902"/>
                    <a:pt x="1797685" y="6066282"/>
                    <a:pt x="1812925" y="6073902"/>
                  </a:cubicBezTo>
                  <a:cubicBezTo>
                    <a:pt x="1835785" y="6081522"/>
                    <a:pt x="1843405" y="6104382"/>
                    <a:pt x="1835785" y="6127242"/>
                  </a:cubicBezTo>
                  <a:cubicBezTo>
                    <a:pt x="1828165" y="6134862"/>
                    <a:pt x="1812925" y="6142482"/>
                    <a:pt x="1797685" y="6142482"/>
                  </a:cubicBezTo>
                  <a:cubicBezTo>
                    <a:pt x="1790065" y="6142482"/>
                    <a:pt x="1790065" y="6142482"/>
                    <a:pt x="1782445" y="6142482"/>
                  </a:cubicBezTo>
                  <a:close/>
                  <a:moveTo>
                    <a:pt x="4661535" y="6119622"/>
                  </a:moveTo>
                  <a:cubicBezTo>
                    <a:pt x="4653915" y="6104382"/>
                    <a:pt x="4661535" y="6081522"/>
                    <a:pt x="4676775" y="6073902"/>
                  </a:cubicBezTo>
                  <a:cubicBezTo>
                    <a:pt x="4699635" y="6058662"/>
                    <a:pt x="4722495" y="6066282"/>
                    <a:pt x="4730115" y="6089142"/>
                  </a:cubicBezTo>
                  <a:cubicBezTo>
                    <a:pt x="4737735" y="6104382"/>
                    <a:pt x="4730115" y="6127242"/>
                    <a:pt x="4714875" y="6134862"/>
                  </a:cubicBezTo>
                  <a:cubicBezTo>
                    <a:pt x="4707255" y="6142482"/>
                    <a:pt x="4699635" y="6142482"/>
                    <a:pt x="4692015" y="6142482"/>
                  </a:cubicBezTo>
                  <a:cubicBezTo>
                    <a:pt x="4684395" y="6142482"/>
                    <a:pt x="4669155" y="6134862"/>
                    <a:pt x="4661535" y="6119622"/>
                  </a:cubicBezTo>
                  <a:close/>
                  <a:moveTo>
                    <a:pt x="1592072" y="6035802"/>
                  </a:moveTo>
                  <a:cubicBezTo>
                    <a:pt x="1576832" y="6028182"/>
                    <a:pt x="1569212" y="6005322"/>
                    <a:pt x="1576832" y="5982462"/>
                  </a:cubicBezTo>
                  <a:cubicBezTo>
                    <a:pt x="1592072" y="5967222"/>
                    <a:pt x="1614932" y="5959602"/>
                    <a:pt x="1630172" y="5974842"/>
                  </a:cubicBezTo>
                  <a:cubicBezTo>
                    <a:pt x="1645412" y="5982462"/>
                    <a:pt x="1653032" y="6005322"/>
                    <a:pt x="1645412" y="6020562"/>
                  </a:cubicBezTo>
                  <a:cubicBezTo>
                    <a:pt x="1637792" y="6035802"/>
                    <a:pt x="1622552" y="6043422"/>
                    <a:pt x="1607312" y="6043422"/>
                  </a:cubicBezTo>
                  <a:cubicBezTo>
                    <a:pt x="1607312" y="6043422"/>
                    <a:pt x="1599692" y="6043422"/>
                    <a:pt x="1592072" y="6035802"/>
                  </a:cubicBezTo>
                  <a:close/>
                  <a:moveTo>
                    <a:pt x="4852035" y="6020562"/>
                  </a:moveTo>
                  <a:cubicBezTo>
                    <a:pt x="4836795" y="6005322"/>
                    <a:pt x="4844415" y="5982462"/>
                    <a:pt x="4859655" y="5967222"/>
                  </a:cubicBezTo>
                  <a:cubicBezTo>
                    <a:pt x="4882515" y="5959602"/>
                    <a:pt x="4905375" y="5959602"/>
                    <a:pt x="4912995" y="5982462"/>
                  </a:cubicBezTo>
                  <a:cubicBezTo>
                    <a:pt x="4928235" y="5997702"/>
                    <a:pt x="4920615" y="6020562"/>
                    <a:pt x="4905375" y="6035802"/>
                  </a:cubicBezTo>
                  <a:cubicBezTo>
                    <a:pt x="4897755" y="6035802"/>
                    <a:pt x="4890135" y="6035802"/>
                    <a:pt x="4882515" y="6035802"/>
                  </a:cubicBezTo>
                  <a:cubicBezTo>
                    <a:pt x="4867275" y="6035802"/>
                    <a:pt x="4859655" y="6035802"/>
                    <a:pt x="4852035" y="6020562"/>
                  </a:cubicBezTo>
                  <a:close/>
                  <a:moveTo>
                    <a:pt x="1409319" y="5921502"/>
                  </a:moveTo>
                  <a:cubicBezTo>
                    <a:pt x="1394079" y="5906262"/>
                    <a:pt x="1386459" y="5883402"/>
                    <a:pt x="1401699" y="5868162"/>
                  </a:cubicBezTo>
                  <a:cubicBezTo>
                    <a:pt x="1409319" y="5852922"/>
                    <a:pt x="1432179" y="5845302"/>
                    <a:pt x="1455039" y="5860542"/>
                  </a:cubicBezTo>
                  <a:cubicBezTo>
                    <a:pt x="1470279" y="5868162"/>
                    <a:pt x="1470279" y="5891022"/>
                    <a:pt x="1462659" y="5906262"/>
                  </a:cubicBezTo>
                  <a:cubicBezTo>
                    <a:pt x="1455039" y="5921502"/>
                    <a:pt x="1439799" y="5929122"/>
                    <a:pt x="1432179" y="5929122"/>
                  </a:cubicBezTo>
                  <a:cubicBezTo>
                    <a:pt x="1424559" y="5929122"/>
                    <a:pt x="1416939" y="5921502"/>
                    <a:pt x="1409319" y="5921502"/>
                  </a:cubicBezTo>
                  <a:close/>
                  <a:moveTo>
                    <a:pt x="5034788" y="5906262"/>
                  </a:moveTo>
                  <a:cubicBezTo>
                    <a:pt x="5019548" y="5891022"/>
                    <a:pt x="5027168" y="5868162"/>
                    <a:pt x="5042408" y="5852922"/>
                  </a:cubicBezTo>
                  <a:cubicBezTo>
                    <a:pt x="5057648" y="5845302"/>
                    <a:pt x="5080508" y="5845302"/>
                    <a:pt x="5095748" y="5860542"/>
                  </a:cubicBezTo>
                  <a:cubicBezTo>
                    <a:pt x="5103368" y="5883402"/>
                    <a:pt x="5103368" y="5906262"/>
                    <a:pt x="5080508" y="5913882"/>
                  </a:cubicBezTo>
                  <a:cubicBezTo>
                    <a:pt x="5080508" y="5921502"/>
                    <a:pt x="5072888" y="5921502"/>
                    <a:pt x="5065268" y="5921502"/>
                  </a:cubicBezTo>
                  <a:cubicBezTo>
                    <a:pt x="5050028" y="5921502"/>
                    <a:pt x="5034788" y="5913882"/>
                    <a:pt x="5034788" y="5906262"/>
                  </a:cubicBezTo>
                  <a:close/>
                  <a:moveTo>
                    <a:pt x="1234059" y="5791962"/>
                  </a:moveTo>
                  <a:cubicBezTo>
                    <a:pt x="1218819" y="5776722"/>
                    <a:pt x="1211199" y="5753862"/>
                    <a:pt x="1226439" y="5738622"/>
                  </a:cubicBezTo>
                  <a:cubicBezTo>
                    <a:pt x="1241679" y="5723382"/>
                    <a:pt x="1264539" y="5715762"/>
                    <a:pt x="1279779" y="5731002"/>
                  </a:cubicBezTo>
                  <a:cubicBezTo>
                    <a:pt x="1295019" y="5746242"/>
                    <a:pt x="1302639" y="5769102"/>
                    <a:pt x="1287399" y="5784342"/>
                  </a:cubicBezTo>
                  <a:cubicBezTo>
                    <a:pt x="1279779" y="5791962"/>
                    <a:pt x="1272159" y="5799582"/>
                    <a:pt x="1256919" y="5799582"/>
                  </a:cubicBezTo>
                  <a:cubicBezTo>
                    <a:pt x="1249299" y="5799582"/>
                    <a:pt x="1241679" y="5799582"/>
                    <a:pt x="1234059" y="5791962"/>
                  </a:cubicBezTo>
                  <a:close/>
                  <a:moveTo>
                    <a:pt x="5202301" y="5784342"/>
                  </a:moveTo>
                  <a:cubicBezTo>
                    <a:pt x="5194681" y="5761482"/>
                    <a:pt x="5194681" y="5738622"/>
                    <a:pt x="5209921" y="5731002"/>
                  </a:cubicBezTo>
                  <a:cubicBezTo>
                    <a:pt x="5225161" y="5715762"/>
                    <a:pt x="5248021" y="5715762"/>
                    <a:pt x="5263261" y="5731002"/>
                  </a:cubicBezTo>
                  <a:cubicBezTo>
                    <a:pt x="5278501" y="5753862"/>
                    <a:pt x="5270881" y="5776722"/>
                    <a:pt x="5255641" y="5784342"/>
                  </a:cubicBezTo>
                  <a:cubicBezTo>
                    <a:pt x="5248021" y="5791962"/>
                    <a:pt x="5240401" y="5791962"/>
                    <a:pt x="5232781" y="5791962"/>
                  </a:cubicBezTo>
                  <a:cubicBezTo>
                    <a:pt x="5225161" y="5791962"/>
                    <a:pt x="5209921" y="5791962"/>
                    <a:pt x="5202301" y="5784342"/>
                  </a:cubicBezTo>
                  <a:close/>
                  <a:moveTo>
                    <a:pt x="1066292" y="5647055"/>
                  </a:moveTo>
                  <a:cubicBezTo>
                    <a:pt x="1051052" y="5639435"/>
                    <a:pt x="1051052" y="5608955"/>
                    <a:pt x="1066292" y="5593715"/>
                  </a:cubicBezTo>
                  <a:cubicBezTo>
                    <a:pt x="1081532" y="5578475"/>
                    <a:pt x="1104392" y="5578475"/>
                    <a:pt x="1119632" y="5593715"/>
                  </a:cubicBezTo>
                  <a:cubicBezTo>
                    <a:pt x="1134872" y="5608955"/>
                    <a:pt x="1134872" y="5631815"/>
                    <a:pt x="1119632" y="5647055"/>
                  </a:cubicBezTo>
                  <a:cubicBezTo>
                    <a:pt x="1112012" y="5654675"/>
                    <a:pt x="1104392" y="5662295"/>
                    <a:pt x="1096772" y="5662295"/>
                  </a:cubicBezTo>
                  <a:cubicBezTo>
                    <a:pt x="1081532" y="5662295"/>
                    <a:pt x="1073912" y="5654675"/>
                    <a:pt x="1066292" y="5647055"/>
                  </a:cubicBezTo>
                  <a:close/>
                  <a:moveTo>
                    <a:pt x="5369687" y="5647055"/>
                  </a:moveTo>
                  <a:cubicBezTo>
                    <a:pt x="5354447" y="5631815"/>
                    <a:pt x="5354447" y="5601335"/>
                    <a:pt x="5369687" y="5593715"/>
                  </a:cubicBezTo>
                  <a:cubicBezTo>
                    <a:pt x="5384927" y="5578475"/>
                    <a:pt x="5407787" y="5578475"/>
                    <a:pt x="5423027" y="5593715"/>
                  </a:cubicBezTo>
                  <a:cubicBezTo>
                    <a:pt x="5438267" y="5608955"/>
                    <a:pt x="5438267" y="5631815"/>
                    <a:pt x="5423027" y="5647055"/>
                  </a:cubicBezTo>
                  <a:cubicBezTo>
                    <a:pt x="5415407" y="5654675"/>
                    <a:pt x="5407787" y="5654675"/>
                    <a:pt x="5400167" y="5654675"/>
                  </a:cubicBezTo>
                  <a:cubicBezTo>
                    <a:pt x="5384927" y="5654675"/>
                    <a:pt x="5377307" y="5654675"/>
                    <a:pt x="5369687" y="5647055"/>
                  </a:cubicBezTo>
                  <a:close/>
                  <a:moveTo>
                    <a:pt x="914019" y="5502275"/>
                  </a:moveTo>
                  <a:cubicBezTo>
                    <a:pt x="898779" y="5487035"/>
                    <a:pt x="898779" y="5464175"/>
                    <a:pt x="914019" y="5448935"/>
                  </a:cubicBezTo>
                  <a:cubicBezTo>
                    <a:pt x="929259" y="5433695"/>
                    <a:pt x="952119" y="5433695"/>
                    <a:pt x="967359" y="5448935"/>
                  </a:cubicBezTo>
                  <a:cubicBezTo>
                    <a:pt x="982599" y="5464175"/>
                    <a:pt x="982599" y="5487035"/>
                    <a:pt x="967359" y="5502275"/>
                  </a:cubicBezTo>
                  <a:cubicBezTo>
                    <a:pt x="959739" y="5509895"/>
                    <a:pt x="952119" y="5509895"/>
                    <a:pt x="936879" y="5509895"/>
                  </a:cubicBezTo>
                  <a:cubicBezTo>
                    <a:pt x="929259" y="5509895"/>
                    <a:pt x="921639" y="5509895"/>
                    <a:pt x="914019" y="5502275"/>
                  </a:cubicBezTo>
                  <a:close/>
                  <a:moveTo>
                    <a:pt x="5522087" y="5494655"/>
                  </a:moveTo>
                  <a:cubicBezTo>
                    <a:pt x="5506847" y="5479415"/>
                    <a:pt x="5506847" y="5456555"/>
                    <a:pt x="5522087" y="5441315"/>
                  </a:cubicBezTo>
                  <a:cubicBezTo>
                    <a:pt x="5537327" y="5426075"/>
                    <a:pt x="5560187" y="5426075"/>
                    <a:pt x="5575427" y="5441315"/>
                  </a:cubicBezTo>
                  <a:cubicBezTo>
                    <a:pt x="5590667" y="5456555"/>
                    <a:pt x="5590667" y="5479415"/>
                    <a:pt x="5575427" y="5494655"/>
                  </a:cubicBezTo>
                  <a:cubicBezTo>
                    <a:pt x="5567807" y="5502275"/>
                    <a:pt x="5560187" y="5509895"/>
                    <a:pt x="5552567" y="5509895"/>
                  </a:cubicBezTo>
                  <a:cubicBezTo>
                    <a:pt x="5544947" y="5509895"/>
                    <a:pt x="5529707" y="5502275"/>
                    <a:pt x="5522087" y="5494655"/>
                  </a:cubicBezTo>
                  <a:close/>
                  <a:moveTo>
                    <a:pt x="769366" y="5342255"/>
                  </a:moveTo>
                  <a:cubicBezTo>
                    <a:pt x="754126" y="5319395"/>
                    <a:pt x="754126" y="5296535"/>
                    <a:pt x="769366" y="5288915"/>
                  </a:cubicBezTo>
                  <a:cubicBezTo>
                    <a:pt x="784606" y="5273675"/>
                    <a:pt x="815086" y="5273675"/>
                    <a:pt x="822706" y="5288915"/>
                  </a:cubicBezTo>
                  <a:cubicBezTo>
                    <a:pt x="837946" y="5304155"/>
                    <a:pt x="837946" y="5327015"/>
                    <a:pt x="822706" y="5342255"/>
                  </a:cubicBezTo>
                  <a:cubicBezTo>
                    <a:pt x="815086" y="5349875"/>
                    <a:pt x="807466" y="5349875"/>
                    <a:pt x="799846" y="5349875"/>
                  </a:cubicBezTo>
                  <a:cubicBezTo>
                    <a:pt x="784606" y="5349875"/>
                    <a:pt x="776986" y="5349875"/>
                    <a:pt x="769366" y="5342255"/>
                  </a:cubicBezTo>
                  <a:close/>
                  <a:moveTo>
                    <a:pt x="5666867" y="5342255"/>
                  </a:moveTo>
                  <a:cubicBezTo>
                    <a:pt x="5651627" y="5327015"/>
                    <a:pt x="5651627" y="5304155"/>
                    <a:pt x="5666867" y="5288915"/>
                  </a:cubicBezTo>
                  <a:cubicBezTo>
                    <a:pt x="5682107" y="5266055"/>
                    <a:pt x="5704967" y="5266055"/>
                    <a:pt x="5720207" y="5281295"/>
                  </a:cubicBezTo>
                  <a:cubicBezTo>
                    <a:pt x="5735447" y="5296535"/>
                    <a:pt x="5735447" y="5319395"/>
                    <a:pt x="5720207" y="5334635"/>
                  </a:cubicBezTo>
                  <a:cubicBezTo>
                    <a:pt x="5712587" y="5342255"/>
                    <a:pt x="5704967" y="5349875"/>
                    <a:pt x="5697347" y="5349875"/>
                  </a:cubicBezTo>
                  <a:cubicBezTo>
                    <a:pt x="5682107" y="5349875"/>
                    <a:pt x="5674487" y="5342255"/>
                    <a:pt x="5666867" y="5342255"/>
                  </a:cubicBezTo>
                  <a:close/>
                  <a:moveTo>
                    <a:pt x="632206" y="5166995"/>
                  </a:moveTo>
                  <a:cubicBezTo>
                    <a:pt x="616966" y="5151755"/>
                    <a:pt x="624586" y="5128895"/>
                    <a:pt x="639826" y="5113655"/>
                  </a:cubicBezTo>
                  <a:cubicBezTo>
                    <a:pt x="655066" y="5106035"/>
                    <a:pt x="685546" y="5106035"/>
                    <a:pt x="693166" y="5121275"/>
                  </a:cubicBezTo>
                  <a:cubicBezTo>
                    <a:pt x="708406" y="5144135"/>
                    <a:pt x="700786" y="5166995"/>
                    <a:pt x="685546" y="5174615"/>
                  </a:cubicBezTo>
                  <a:cubicBezTo>
                    <a:pt x="677926" y="5182235"/>
                    <a:pt x="670306" y="5182235"/>
                    <a:pt x="662686" y="5182235"/>
                  </a:cubicBezTo>
                  <a:cubicBezTo>
                    <a:pt x="655066" y="5182235"/>
                    <a:pt x="639826" y="5182235"/>
                    <a:pt x="632206" y="5166995"/>
                  </a:cubicBezTo>
                  <a:close/>
                  <a:moveTo>
                    <a:pt x="5803900" y="5174615"/>
                  </a:moveTo>
                  <a:cubicBezTo>
                    <a:pt x="5788660" y="5159375"/>
                    <a:pt x="5781040" y="5136515"/>
                    <a:pt x="5796280" y="5121275"/>
                  </a:cubicBezTo>
                  <a:cubicBezTo>
                    <a:pt x="5811520" y="5106035"/>
                    <a:pt x="5834380" y="5098415"/>
                    <a:pt x="5849620" y="5113655"/>
                  </a:cubicBezTo>
                  <a:cubicBezTo>
                    <a:pt x="5864860" y="5121275"/>
                    <a:pt x="5872480" y="5144135"/>
                    <a:pt x="5857240" y="5166995"/>
                  </a:cubicBezTo>
                  <a:cubicBezTo>
                    <a:pt x="5849620" y="5174615"/>
                    <a:pt x="5842000" y="5182235"/>
                    <a:pt x="5826760" y="5182235"/>
                  </a:cubicBezTo>
                  <a:cubicBezTo>
                    <a:pt x="5819140" y="5182235"/>
                    <a:pt x="5811520" y="5174615"/>
                    <a:pt x="5803900" y="5174615"/>
                  </a:cubicBezTo>
                  <a:close/>
                  <a:moveTo>
                    <a:pt x="510286" y="4991608"/>
                  </a:moveTo>
                  <a:cubicBezTo>
                    <a:pt x="495046" y="4976368"/>
                    <a:pt x="502666" y="4945888"/>
                    <a:pt x="517906" y="4938268"/>
                  </a:cubicBezTo>
                  <a:cubicBezTo>
                    <a:pt x="540766" y="4923028"/>
                    <a:pt x="563626" y="4930648"/>
                    <a:pt x="571246" y="4945888"/>
                  </a:cubicBezTo>
                  <a:cubicBezTo>
                    <a:pt x="586486" y="4968748"/>
                    <a:pt x="578866" y="4991608"/>
                    <a:pt x="563626" y="4999228"/>
                  </a:cubicBezTo>
                  <a:cubicBezTo>
                    <a:pt x="556006" y="5006848"/>
                    <a:pt x="548386" y="5006848"/>
                    <a:pt x="540766" y="5006848"/>
                  </a:cubicBezTo>
                  <a:cubicBezTo>
                    <a:pt x="533146" y="5006848"/>
                    <a:pt x="517906" y="4999228"/>
                    <a:pt x="510286" y="4991608"/>
                  </a:cubicBezTo>
                  <a:close/>
                  <a:moveTo>
                    <a:pt x="5925693" y="4999228"/>
                  </a:moveTo>
                  <a:cubicBezTo>
                    <a:pt x="5910453" y="4983988"/>
                    <a:pt x="5902833" y="4961128"/>
                    <a:pt x="5918073" y="4945888"/>
                  </a:cubicBezTo>
                  <a:cubicBezTo>
                    <a:pt x="5925693" y="4923028"/>
                    <a:pt x="5948553" y="4923028"/>
                    <a:pt x="5971413" y="4930648"/>
                  </a:cubicBezTo>
                  <a:cubicBezTo>
                    <a:pt x="5986653" y="4945888"/>
                    <a:pt x="5994273" y="4968748"/>
                    <a:pt x="5979033" y="4983988"/>
                  </a:cubicBezTo>
                  <a:cubicBezTo>
                    <a:pt x="5971413" y="4999228"/>
                    <a:pt x="5963793" y="5006848"/>
                    <a:pt x="5948553" y="5006848"/>
                  </a:cubicBezTo>
                  <a:cubicBezTo>
                    <a:pt x="5940933" y="5006848"/>
                    <a:pt x="5933313" y="4999228"/>
                    <a:pt x="5925693" y="4999228"/>
                  </a:cubicBezTo>
                  <a:close/>
                  <a:moveTo>
                    <a:pt x="396113" y="4801108"/>
                  </a:moveTo>
                  <a:cubicBezTo>
                    <a:pt x="388493" y="4785868"/>
                    <a:pt x="396113" y="4763008"/>
                    <a:pt x="411353" y="4755388"/>
                  </a:cubicBezTo>
                  <a:cubicBezTo>
                    <a:pt x="434213" y="4740148"/>
                    <a:pt x="457073" y="4747768"/>
                    <a:pt x="464693" y="4770628"/>
                  </a:cubicBezTo>
                  <a:cubicBezTo>
                    <a:pt x="479933" y="4785868"/>
                    <a:pt x="472313" y="4808728"/>
                    <a:pt x="449453" y="4816348"/>
                  </a:cubicBezTo>
                  <a:cubicBezTo>
                    <a:pt x="441833" y="4823968"/>
                    <a:pt x="441833" y="4823968"/>
                    <a:pt x="434213" y="4823968"/>
                  </a:cubicBezTo>
                  <a:cubicBezTo>
                    <a:pt x="418973" y="4823968"/>
                    <a:pt x="403733" y="4816348"/>
                    <a:pt x="396113" y="4801108"/>
                  </a:cubicBezTo>
                  <a:close/>
                  <a:moveTo>
                    <a:pt x="6039993" y="4816348"/>
                  </a:moveTo>
                  <a:cubicBezTo>
                    <a:pt x="6017133" y="4801108"/>
                    <a:pt x="6017133" y="4778248"/>
                    <a:pt x="6024753" y="4763008"/>
                  </a:cubicBezTo>
                  <a:cubicBezTo>
                    <a:pt x="6032373" y="4740148"/>
                    <a:pt x="6055233" y="4740148"/>
                    <a:pt x="6078093" y="4747768"/>
                  </a:cubicBezTo>
                  <a:cubicBezTo>
                    <a:pt x="6093333" y="4755388"/>
                    <a:pt x="6100953" y="4778248"/>
                    <a:pt x="6093333" y="4801108"/>
                  </a:cubicBezTo>
                  <a:cubicBezTo>
                    <a:pt x="6085713" y="4808728"/>
                    <a:pt x="6070473" y="4816348"/>
                    <a:pt x="6055233" y="4816348"/>
                  </a:cubicBezTo>
                  <a:cubicBezTo>
                    <a:pt x="6047613" y="4816348"/>
                    <a:pt x="6047613" y="4816348"/>
                    <a:pt x="6039993" y="4816348"/>
                  </a:cubicBezTo>
                  <a:close/>
                  <a:moveTo>
                    <a:pt x="304673" y="4610608"/>
                  </a:moveTo>
                  <a:cubicBezTo>
                    <a:pt x="289433" y="4595368"/>
                    <a:pt x="297053" y="4572508"/>
                    <a:pt x="319913" y="4557268"/>
                  </a:cubicBezTo>
                  <a:cubicBezTo>
                    <a:pt x="342773" y="4549648"/>
                    <a:pt x="358013" y="4557268"/>
                    <a:pt x="373253" y="4580128"/>
                  </a:cubicBezTo>
                  <a:cubicBezTo>
                    <a:pt x="380873" y="4595368"/>
                    <a:pt x="373253" y="4618228"/>
                    <a:pt x="350393" y="4625848"/>
                  </a:cubicBezTo>
                  <a:cubicBezTo>
                    <a:pt x="350393" y="4633468"/>
                    <a:pt x="342773" y="4633468"/>
                    <a:pt x="335153" y="4633468"/>
                  </a:cubicBezTo>
                  <a:cubicBezTo>
                    <a:pt x="319913" y="4633468"/>
                    <a:pt x="304673" y="4625848"/>
                    <a:pt x="304673" y="4610608"/>
                  </a:cubicBezTo>
                  <a:close/>
                  <a:moveTo>
                    <a:pt x="6139053" y="4625848"/>
                  </a:moveTo>
                  <a:cubicBezTo>
                    <a:pt x="6116193" y="4618228"/>
                    <a:pt x="6108573" y="4595368"/>
                    <a:pt x="6116193" y="4572508"/>
                  </a:cubicBezTo>
                  <a:cubicBezTo>
                    <a:pt x="6131433" y="4557268"/>
                    <a:pt x="6154293" y="4542028"/>
                    <a:pt x="6169533" y="4557268"/>
                  </a:cubicBezTo>
                  <a:cubicBezTo>
                    <a:pt x="6192393" y="4564888"/>
                    <a:pt x="6200013" y="4587748"/>
                    <a:pt x="6192393" y="4602988"/>
                  </a:cubicBezTo>
                  <a:cubicBezTo>
                    <a:pt x="6184773" y="4618228"/>
                    <a:pt x="6169533" y="4625848"/>
                    <a:pt x="6154293" y="4625848"/>
                  </a:cubicBezTo>
                  <a:cubicBezTo>
                    <a:pt x="6146673" y="4625848"/>
                    <a:pt x="6146673" y="4625848"/>
                    <a:pt x="6139053" y="4625848"/>
                  </a:cubicBezTo>
                  <a:close/>
                  <a:moveTo>
                    <a:pt x="213233" y="4412488"/>
                  </a:moveTo>
                  <a:cubicBezTo>
                    <a:pt x="205613" y="4389628"/>
                    <a:pt x="220853" y="4366768"/>
                    <a:pt x="236093" y="4359148"/>
                  </a:cubicBezTo>
                  <a:cubicBezTo>
                    <a:pt x="258953" y="4351528"/>
                    <a:pt x="281813" y="4366768"/>
                    <a:pt x="289433" y="4382008"/>
                  </a:cubicBezTo>
                  <a:cubicBezTo>
                    <a:pt x="297053" y="4404868"/>
                    <a:pt x="281813" y="4427728"/>
                    <a:pt x="266573" y="4435348"/>
                  </a:cubicBezTo>
                  <a:cubicBezTo>
                    <a:pt x="258953" y="4435348"/>
                    <a:pt x="258953" y="4435348"/>
                    <a:pt x="251333" y="4435348"/>
                  </a:cubicBezTo>
                  <a:cubicBezTo>
                    <a:pt x="236093" y="4435348"/>
                    <a:pt x="220853" y="4427728"/>
                    <a:pt x="213233" y="4412488"/>
                  </a:cubicBezTo>
                  <a:close/>
                  <a:moveTo>
                    <a:pt x="6222746" y="4427728"/>
                  </a:moveTo>
                  <a:cubicBezTo>
                    <a:pt x="6207506" y="4420108"/>
                    <a:pt x="6192266" y="4397248"/>
                    <a:pt x="6199886" y="4374388"/>
                  </a:cubicBezTo>
                  <a:cubicBezTo>
                    <a:pt x="6207506" y="4359148"/>
                    <a:pt x="6230366" y="4351528"/>
                    <a:pt x="6253226" y="4359148"/>
                  </a:cubicBezTo>
                  <a:cubicBezTo>
                    <a:pt x="6268466" y="4366768"/>
                    <a:pt x="6283706" y="4382008"/>
                    <a:pt x="6276086" y="4404868"/>
                  </a:cubicBezTo>
                  <a:cubicBezTo>
                    <a:pt x="6268466" y="4420108"/>
                    <a:pt x="6253226" y="4427728"/>
                    <a:pt x="6237986" y="4427728"/>
                  </a:cubicBezTo>
                  <a:cubicBezTo>
                    <a:pt x="6230366" y="4427728"/>
                    <a:pt x="6230366" y="4427728"/>
                    <a:pt x="6222746" y="4427728"/>
                  </a:cubicBezTo>
                  <a:close/>
                  <a:moveTo>
                    <a:pt x="144653" y="4206748"/>
                  </a:moveTo>
                  <a:cubicBezTo>
                    <a:pt x="137033" y="4183888"/>
                    <a:pt x="152273" y="4168648"/>
                    <a:pt x="167513" y="4161028"/>
                  </a:cubicBezTo>
                  <a:cubicBezTo>
                    <a:pt x="190373" y="4153408"/>
                    <a:pt x="213233" y="4161028"/>
                    <a:pt x="220853" y="4183888"/>
                  </a:cubicBezTo>
                  <a:cubicBezTo>
                    <a:pt x="220853" y="4206748"/>
                    <a:pt x="213233" y="4229608"/>
                    <a:pt x="190373" y="4229608"/>
                  </a:cubicBezTo>
                  <a:cubicBezTo>
                    <a:pt x="190373" y="4237228"/>
                    <a:pt x="182753" y="4237228"/>
                    <a:pt x="182753" y="4237228"/>
                  </a:cubicBezTo>
                  <a:cubicBezTo>
                    <a:pt x="167513" y="4237228"/>
                    <a:pt x="152273" y="4221988"/>
                    <a:pt x="144653" y="4206748"/>
                  </a:cubicBezTo>
                  <a:close/>
                  <a:moveTo>
                    <a:pt x="6298819" y="4221988"/>
                  </a:moveTo>
                  <a:cubicBezTo>
                    <a:pt x="6275959" y="4221988"/>
                    <a:pt x="6268339" y="4199128"/>
                    <a:pt x="6268339" y="4176268"/>
                  </a:cubicBezTo>
                  <a:cubicBezTo>
                    <a:pt x="6275959" y="4161028"/>
                    <a:pt x="6298819" y="4145788"/>
                    <a:pt x="6321679" y="4153408"/>
                  </a:cubicBezTo>
                  <a:cubicBezTo>
                    <a:pt x="6336919" y="4161028"/>
                    <a:pt x="6352159" y="4176268"/>
                    <a:pt x="6344539" y="4199128"/>
                  </a:cubicBezTo>
                  <a:cubicBezTo>
                    <a:pt x="6336919" y="4214368"/>
                    <a:pt x="6321679" y="4229608"/>
                    <a:pt x="6306439" y="4229608"/>
                  </a:cubicBezTo>
                  <a:cubicBezTo>
                    <a:pt x="6306439" y="4229608"/>
                    <a:pt x="6298819" y="4229608"/>
                    <a:pt x="6298819" y="4221988"/>
                  </a:cubicBezTo>
                  <a:close/>
                  <a:moveTo>
                    <a:pt x="91440" y="4000881"/>
                  </a:moveTo>
                  <a:cubicBezTo>
                    <a:pt x="83820" y="3978021"/>
                    <a:pt x="99060" y="3955161"/>
                    <a:pt x="114300" y="3955161"/>
                  </a:cubicBezTo>
                  <a:cubicBezTo>
                    <a:pt x="137160" y="3947541"/>
                    <a:pt x="160020" y="3962781"/>
                    <a:pt x="160020" y="3978021"/>
                  </a:cubicBezTo>
                  <a:cubicBezTo>
                    <a:pt x="167640" y="4000881"/>
                    <a:pt x="152400" y="4023741"/>
                    <a:pt x="137160" y="4023741"/>
                  </a:cubicBezTo>
                  <a:cubicBezTo>
                    <a:pt x="129540" y="4023741"/>
                    <a:pt x="129540" y="4023741"/>
                    <a:pt x="121920" y="4023741"/>
                  </a:cubicBezTo>
                  <a:cubicBezTo>
                    <a:pt x="106680" y="4023741"/>
                    <a:pt x="91440" y="4016121"/>
                    <a:pt x="91440" y="4000881"/>
                  </a:cubicBezTo>
                  <a:close/>
                  <a:moveTo>
                    <a:pt x="6352286" y="4016121"/>
                  </a:moveTo>
                  <a:cubicBezTo>
                    <a:pt x="6337046" y="4016121"/>
                    <a:pt x="6321806" y="3993261"/>
                    <a:pt x="6329426" y="3970401"/>
                  </a:cubicBezTo>
                  <a:cubicBezTo>
                    <a:pt x="6329426" y="3955161"/>
                    <a:pt x="6352286" y="3939921"/>
                    <a:pt x="6375146" y="3947541"/>
                  </a:cubicBezTo>
                  <a:cubicBezTo>
                    <a:pt x="6390386" y="3947541"/>
                    <a:pt x="6405626" y="3970401"/>
                    <a:pt x="6398006" y="3993261"/>
                  </a:cubicBezTo>
                  <a:cubicBezTo>
                    <a:pt x="6398006" y="4008501"/>
                    <a:pt x="6382766" y="4023741"/>
                    <a:pt x="6367526" y="4023741"/>
                  </a:cubicBezTo>
                  <a:cubicBezTo>
                    <a:pt x="6359906" y="4023741"/>
                    <a:pt x="6359906" y="4016121"/>
                    <a:pt x="6352286" y="4016121"/>
                  </a:cubicBezTo>
                  <a:close/>
                  <a:moveTo>
                    <a:pt x="45720" y="3787521"/>
                  </a:moveTo>
                  <a:cubicBezTo>
                    <a:pt x="38100" y="3764661"/>
                    <a:pt x="53340" y="3741801"/>
                    <a:pt x="76200" y="3741801"/>
                  </a:cubicBezTo>
                  <a:cubicBezTo>
                    <a:pt x="99060" y="3741801"/>
                    <a:pt x="114300" y="3749421"/>
                    <a:pt x="121920" y="3772281"/>
                  </a:cubicBezTo>
                  <a:cubicBezTo>
                    <a:pt x="121920" y="3795141"/>
                    <a:pt x="106680" y="3810381"/>
                    <a:pt x="91440" y="3818001"/>
                  </a:cubicBezTo>
                  <a:cubicBezTo>
                    <a:pt x="83820" y="3818001"/>
                    <a:pt x="83820" y="3818001"/>
                    <a:pt x="83820" y="3818001"/>
                  </a:cubicBezTo>
                  <a:cubicBezTo>
                    <a:pt x="60960" y="3818001"/>
                    <a:pt x="45720" y="3802761"/>
                    <a:pt x="45720" y="3787521"/>
                  </a:cubicBezTo>
                  <a:close/>
                  <a:moveTo>
                    <a:pt x="6398006" y="3810381"/>
                  </a:moveTo>
                  <a:cubicBezTo>
                    <a:pt x="6382766" y="3802761"/>
                    <a:pt x="6367526" y="3787521"/>
                    <a:pt x="6367526" y="3764661"/>
                  </a:cubicBezTo>
                  <a:cubicBezTo>
                    <a:pt x="6375146" y="3741801"/>
                    <a:pt x="6390386" y="3734181"/>
                    <a:pt x="6413246" y="3734181"/>
                  </a:cubicBezTo>
                  <a:cubicBezTo>
                    <a:pt x="6436106" y="3734181"/>
                    <a:pt x="6443726" y="3757041"/>
                    <a:pt x="6443726" y="3779901"/>
                  </a:cubicBezTo>
                  <a:cubicBezTo>
                    <a:pt x="6443726" y="3795141"/>
                    <a:pt x="6428486" y="3810381"/>
                    <a:pt x="6405626" y="3810381"/>
                  </a:cubicBezTo>
                  <a:cubicBezTo>
                    <a:pt x="6405626" y="3810381"/>
                    <a:pt x="6405626" y="3810381"/>
                    <a:pt x="6398006" y="3810381"/>
                  </a:cubicBezTo>
                  <a:close/>
                  <a:moveTo>
                    <a:pt x="15240" y="3574161"/>
                  </a:moveTo>
                  <a:cubicBezTo>
                    <a:pt x="15240" y="3551301"/>
                    <a:pt x="30480" y="3528441"/>
                    <a:pt x="53340" y="3528441"/>
                  </a:cubicBezTo>
                  <a:cubicBezTo>
                    <a:pt x="68580" y="3528441"/>
                    <a:pt x="91440" y="3543681"/>
                    <a:pt x="91440" y="3566541"/>
                  </a:cubicBezTo>
                  <a:cubicBezTo>
                    <a:pt x="91440" y="3581781"/>
                    <a:pt x="76200" y="3604641"/>
                    <a:pt x="60960" y="3604641"/>
                  </a:cubicBezTo>
                  <a:cubicBezTo>
                    <a:pt x="53340" y="3604641"/>
                    <a:pt x="53340" y="3604641"/>
                    <a:pt x="53340" y="3604641"/>
                  </a:cubicBezTo>
                  <a:cubicBezTo>
                    <a:pt x="38100" y="3604641"/>
                    <a:pt x="15240" y="3589401"/>
                    <a:pt x="15240" y="3574161"/>
                  </a:cubicBezTo>
                  <a:close/>
                  <a:moveTo>
                    <a:pt x="6428486" y="3597021"/>
                  </a:moveTo>
                  <a:cubicBezTo>
                    <a:pt x="6413246" y="3597021"/>
                    <a:pt x="6398006" y="3574161"/>
                    <a:pt x="6398006" y="3558921"/>
                  </a:cubicBezTo>
                  <a:cubicBezTo>
                    <a:pt x="6398006" y="3536061"/>
                    <a:pt x="6420866" y="3520821"/>
                    <a:pt x="6436106" y="3520821"/>
                  </a:cubicBezTo>
                  <a:cubicBezTo>
                    <a:pt x="6458966" y="3520821"/>
                    <a:pt x="6474206" y="3543681"/>
                    <a:pt x="6474206" y="3566541"/>
                  </a:cubicBezTo>
                  <a:cubicBezTo>
                    <a:pt x="6474206" y="3581781"/>
                    <a:pt x="6451346" y="3597021"/>
                    <a:pt x="6436106" y="3597021"/>
                  </a:cubicBezTo>
                  <a:cubicBezTo>
                    <a:pt x="6436106" y="3597021"/>
                    <a:pt x="6428486" y="3597021"/>
                    <a:pt x="6428486" y="3597021"/>
                  </a:cubicBezTo>
                  <a:close/>
                  <a:moveTo>
                    <a:pt x="0" y="3353181"/>
                  </a:moveTo>
                  <a:cubicBezTo>
                    <a:pt x="0" y="3330321"/>
                    <a:pt x="15240" y="3315081"/>
                    <a:pt x="38100" y="3315081"/>
                  </a:cubicBezTo>
                  <a:cubicBezTo>
                    <a:pt x="60960" y="3315081"/>
                    <a:pt x="76200" y="3330321"/>
                    <a:pt x="76200" y="3353181"/>
                  </a:cubicBezTo>
                  <a:cubicBezTo>
                    <a:pt x="76200" y="3376041"/>
                    <a:pt x="60960" y="3391281"/>
                    <a:pt x="38100" y="3391281"/>
                  </a:cubicBezTo>
                  <a:cubicBezTo>
                    <a:pt x="15240" y="3391281"/>
                    <a:pt x="0" y="3376041"/>
                    <a:pt x="0" y="3353181"/>
                  </a:cubicBezTo>
                  <a:close/>
                  <a:moveTo>
                    <a:pt x="6443599" y="3383661"/>
                  </a:moveTo>
                  <a:cubicBezTo>
                    <a:pt x="6428359" y="3383661"/>
                    <a:pt x="6413119" y="3368421"/>
                    <a:pt x="6413119" y="3345561"/>
                  </a:cubicBezTo>
                  <a:cubicBezTo>
                    <a:pt x="6413119" y="3322701"/>
                    <a:pt x="6428359" y="3307461"/>
                    <a:pt x="6451219" y="3307461"/>
                  </a:cubicBezTo>
                  <a:cubicBezTo>
                    <a:pt x="6474079" y="3307461"/>
                    <a:pt x="6489319" y="3322701"/>
                    <a:pt x="6489319" y="3345561"/>
                  </a:cubicBezTo>
                  <a:cubicBezTo>
                    <a:pt x="6489319" y="3368421"/>
                    <a:pt x="6466459" y="3383661"/>
                    <a:pt x="6451219" y="3383661"/>
                  </a:cubicBezTo>
                  <a:cubicBezTo>
                    <a:pt x="6451219" y="3383661"/>
                    <a:pt x="6443599" y="3383661"/>
                    <a:pt x="6443599" y="3383661"/>
                  </a:cubicBezTo>
                  <a:close/>
                  <a:moveTo>
                    <a:pt x="38100" y="3177921"/>
                  </a:moveTo>
                  <a:cubicBezTo>
                    <a:pt x="15240" y="3177921"/>
                    <a:pt x="0" y="3155061"/>
                    <a:pt x="0" y="3139821"/>
                  </a:cubicBezTo>
                  <a:cubicBezTo>
                    <a:pt x="0" y="3116961"/>
                    <a:pt x="22860" y="3101721"/>
                    <a:pt x="38100" y="3101721"/>
                  </a:cubicBezTo>
                  <a:cubicBezTo>
                    <a:pt x="60960" y="3101721"/>
                    <a:pt x="76200" y="3116961"/>
                    <a:pt x="76200" y="3139821"/>
                  </a:cubicBezTo>
                  <a:cubicBezTo>
                    <a:pt x="76200" y="3162681"/>
                    <a:pt x="60960" y="3177921"/>
                    <a:pt x="38100" y="3177921"/>
                  </a:cubicBezTo>
                  <a:close/>
                  <a:moveTo>
                    <a:pt x="6413246" y="3132201"/>
                  </a:moveTo>
                  <a:cubicBezTo>
                    <a:pt x="6405626" y="3109341"/>
                    <a:pt x="6428486" y="3094101"/>
                    <a:pt x="6443726" y="3094101"/>
                  </a:cubicBezTo>
                  <a:cubicBezTo>
                    <a:pt x="6466586" y="3094101"/>
                    <a:pt x="6481826" y="3109341"/>
                    <a:pt x="6489446" y="3132201"/>
                  </a:cubicBezTo>
                  <a:cubicBezTo>
                    <a:pt x="6489446" y="3147441"/>
                    <a:pt x="6466586" y="3170301"/>
                    <a:pt x="6451346" y="3170301"/>
                  </a:cubicBezTo>
                  <a:cubicBezTo>
                    <a:pt x="6428486" y="3170301"/>
                    <a:pt x="6413246" y="3155061"/>
                    <a:pt x="6413246" y="3132201"/>
                  </a:cubicBezTo>
                  <a:close/>
                  <a:moveTo>
                    <a:pt x="53340" y="2964561"/>
                  </a:moveTo>
                  <a:cubicBezTo>
                    <a:pt x="30480" y="2964561"/>
                    <a:pt x="15240" y="2941701"/>
                    <a:pt x="15240" y="2918841"/>
                  </a:cubicBezTo>
                  <a:cubicBezTo>
                    <a:pt x="15240" y="2903601"/>
                    <a:pt x="38100" y="2888361"/>
                    <a:pt x="53340" y="2888361"/>
                  </a:cubicBezTo>
                  <a:cubicBezTo>
                    <a:pt x="76200" y="2888361"/>
                    <a:pt x="91440" y="2911221"/>
                    <a:pt x="91440" y="2926461"/>
                  </a:cubicBezTo>
                  <a:cubicBezTo>
                    <a:pt x="91440" y="2949321"/>
                    <a:pt x="76200" y="2964561"/>
                    <a:pt x="53340" y="2964561"/>
                  </a:cubicBezTo>
                  <a:close/>
                  <a:moveTo>
                    <a:pt x="6398006" y="2918841"/>
                  </a:moveTo>
                  <a:cubicBezTo>
                    <a:pt x="6390386" y="2903601"/>
                    <a:pt x="6405626" y="2880741"/>
                    <a:pt x="6428486" y="2880741"/>
                  </a:cubicBezTo>
                  <a:cubicBezTo>
                    <a:pt x="6451346" y="2880741"/>
                    <a:pt x="6466586" y="2895981"/>
                    <a:pt x="6474206" y="2911221"/>
                  </a:cubicBezTo>
                  <a:cubicBezTo>
                    <a:pt x="6474206" y="2934081"/>
                    <a:pt x="6458966" y="2956941"/>
                    <a:pt x="6436106" y="2956941"/>
                  </a:cubicBezTo>
                  <a:cubicBezTo>
                    <a:pt x="6413246" y="2956941"/>
                    <a:pt x="6398006" y="2941701"/>
                    <a:pt x="6398006" y="2918841"/>
                  </a:cubicBezTo>
                  <a:close/>
                  <a:moveTo>
                    <a:pt x="76200" y="2751074"/>
                  </a:moveTo>
                  <a:cubicBezTo>
                    <a:pt x="53340" y="2743454"/>
                    <a:pt x="38100" y="2728214"/>
                    <a:pt x="45720" y="2705354"/>
                  </a:cubicBezTo>
                  <a:cubicBezTo>
                    <a:pt x="45720" y="2682494"/>
                    <a:pt x="68580" y="2674874"/>
                    <a:pt x="91440" y="2674874"/>
                  </a:cubicBezTo>
                  <a:cubicBezTo>
                    <a:pt x="106680" y="2674874"/>
                    <a:pt x="121920" y="2697734"/>
                    <a:pt x="121920" y="2720594"/>
                  </a:cubicBezTo>
                  <a:cubicBezTo>
                    <a:pt x="114300" y="2735834"/>
                    <a:pt x="99060" y="2751074"/>
                    <a:pt x="83820" y="2751074"/>
                  </a:cubicBezTo>
                  <a:cubicBezTo>
                    <a:pt x="76200" y="2751074"/>
                    <a:pt x="76200" y="2751074"/>
                    <a:pt x="76200" y="2751074"/>
                  </a:cubicBezTo>
                  <a:close/>
                  <a:moveTo>
                    <a:pt x="6367526" y="2712974"/>
                  </a:moveTo>
                  <a:cubicBezTo>
                    <a:pt x="6359906" y="2690114"/>
                    <a:pt x="6375146" y="2674874"/>
                    <a:pt x="6398006" y="2667254"/>
                  </a:cubicBezTo>
                  <a:cubicBezTo>
                    <a:pt x="6420866" y="2667254"/>
                    <a:pt x="6436106" y="2674874"/>
                    <a:pt x="6443726" y="2697734"/>
                  </a:cubicBezTo>
                  <a:cubicBezTo>
                    <a:pt x="6443726" y="2720594"/>
                    <a:pt x="6428486" y="2735834"/>
                    <a:pt x="6413246" y="2743454"/>
                  </a:cubicBezTo>
                  <a:cubicBezTo>
                    <a:pt x="6405626" y="2743454"/>
                    <a:pt x="6405626" y="2743454"/>
                    <a:pt x="6405626" y="2743454"/>
                  </a:cubicBezTo>
                  <a:cubicBezTo>
                    <a:pt x="6382766" y="2743454"/>
                    <a:pt x="6367526" y="2728214"/>
                    <a:pt x="6367526" y="2712974"/>
                  </a:cubicBezTo>
                  <a:close/>
                  <a:moveTo>
                    <a:pt x="114300" y="2537714"/>
                  </a:moveTo>
                  <a:cubicBezTo>
                    <a:pt x="91440" y="2537714"/>
                    <a:pt x="83820" y="2514854"/>
                    <a:pt x="83820" y="2491994"/>
                  </a:cubicBezTo>
                  <a:cubicBezTo>
                    <a:pt x="91440" y="2476754"/>
                    <a:pt x="114300" y="2461514"/>
                    <a:pt x="129540" y="2469134"/>
                  </a:cubicBezTo>
                  <a:cubicBezTo>
                    <a:pt x="152400" y="2469134"/>
                    <a:pt x="167640" y="2491994"/>
                    <a:pt x="160020" y="2514854"/>
                  </a:cubicBezTo>
                  <a:cubicBezTo>
                    <a:pt x="160020" y="2530094"/>
                    <a:pt x="144780" y="2537714"/>
                    <a:pt x="121920" y="2537714"/>
                  </a:cubicBezTo>
                  <a:cubicBezTo>
                    <a:pt x="121920" y="2537714"/>
                    <a:pt x="121920" y="2537714"/>
                    <a:pt x="114300" y="2537714"/>
                  </a:cubicBezTo>
                  <a:close/>
                  <a:moveTo>
                    <a:pt x="6321806" y="2507234"/>
                  </a:moveTo>
                  <a:cubicBezTo>
                    <a:pt x="6321806" y="2484374"/>
                    <a:pt x="6329426" y="2461514"/>
                    <a:pt x="6352286" y="2461514"/>
                  </a:cubicBezTo>
                  <a:cubicBezTo>
                    <a:pt x="6375146" y="2453894"/>
                    <a:pt x="6390386" y="2469134"/>
                    <a:pt x="6398006" y="2484374"/>
                  </a:cubicBezTo>
                  <a:cubicBezTo>
                    <a:pt x="6405626" y="2507234"/>
                    <a:pt x="6390386" y="2530094"/>
                    <a:pt x="6367526" y="2530094"/>
                  </a:cubicBezTo>
                  <a:cubicBezTo>
                    <a:pt x="6367526" y="2530094"/>
                    <a:pt x="6367526" y="2530094"/>
                    <a:pt x="6359906" y="2530094"/>
                  </a:cubicBezTo>
                  <a:cubicBezTo>
                    <a:pt x="6344666" y="2530094"/>
                    <a:pt x="6329426" y="2522474"/>
                    <a:pt x="6321806" y="2507234"/>
                  </a:cubicBezTo>
                  <a:close/>
                  <a:moveTo>
                    <a:pt x="167513" y="2331974"/>
                  </a:moveTo>
                  <a:cubicBezTo>
                    <a:pt x="152273" y="2324354"/>
                    <a:pt x="137033" y="2301494"/>
                    <a:pt x="144653" y="2286254"/>
                  </a:cubicBezTo>
                  <a:cubicBezTo>
                    <a:pt x="152273" y="2263394"/>
                    <a:pt x="175133" y="2255774"/>
                    <a:pt x="190373" y="2263394"/>
                  </a:cubicBezTo>
                  <a:cubicBezTo>
                    <a:pt x="213233" y="2263394"/>
                    <a:pt x="220853" y="2286254"/>
                    <a:pt x="213233" y="2309114"/>
                  </a:cubicBezTo>
                  <a:cubicBezTo>
                    <a:pt x="213233" y="2324354"/>
                    <a:pt x="197993" y="2331974"/>
                    <a:pt x="182753" y="2331974"/>
                  </a:cubicBezTo>
                  <a:cubicBezTo>
                    <a:pt x="175133" y="2331974"/>
                    <a:pt x="175133" y="2331974"/>
                    <a:pt x="167513" y="2331974"/>
                  </a:cubicBezTo>
                  <a:close/>
                  <a:moveTo>
                    <a:pt x="6268466" y="2301494"/>
                  </a:moveTo>
                  <a:cubicBezTo>
                    <a:pt x="6260846" y="2278634"/>
                    <a:pt x="6276086" y="2255774"/>
                    <a:pt x="6291326" y="2255774"/>
                  </a:cubicBezTo>
                  <a:cubicBezTo>
                    <a:pt x="6314186" y="2248154"/>
                    <a:pt x="6337046" y="2255774"/>
                    <a:pt x="6344666" y="2278634"/>
                  </a:cubicBezTo>
                  <a:cubicBezTo>
                    <a:pt x="6344666" y="2293874"/>
                    <a:pt x="6337046" y="2316734"/>
                    <a:pt x="6314186" y="2324354"/>
                  </a:cubicBezTo>
                  <a:cubicBezTo>
                    <a:pt x="6314186" y="2324354"/>
                    <a:pt x="6306566" y="2324354"/>
                    <a:pt x="6306566" y="2324354"/>
                  </a:cubicBezTo>
                  <a:cubicBezTo>
                    <a:pt x="6291326" y="2324354"/>
                    <a:pt x="6276086" y="2316734"/>
                    <a:pt x="6268466" y="2301494"/>
                  </a:cubicBezTo>
                  <a:close/>
                  <a:moveTo>
                    <a:pt x="236093" y="2126234"/>
                  </a:moveTo>
                  <a:cubicBezTo>
                    <a:pt x="220853" y="2118614"/>
                    <a:pt x="205613" y="2095754"/>
                    <a:pt x="213233" y="2080514"/>
                  </a:cubicBezTo>
                  <a:cubicBezTo>
                    <a:pt x="220853" y="2057654"/>
                    <a:pt x="243713" y="2050034"/>
                    <a:pt x="266573" y="2057654"/>
                  </a:cubicBezTo>
                  <a:cubicBezTo>
                    <a:pt x="281813" y="2065274"/>
                    <a:pt x="297053" y="2088134"/>
                    <a:pt x="289433" y="2103374"/>
                  </a:cubicBezTo>
                  <a:cubicBezTo>
                    <a:pt x="281813" y="2118614"/>
                    <a:pt x="266573" y="2133854"/>
                    <a:pt x="251333" y="2133854"/>
                  </a:cubicBezTo>
                  <a:cubicBezTo>
                    <a:pt x="243713" y="2133854"/>
                    <a:pt x="243713" y="2133854"/>
                    <a:pt x="236093" y="2126234"/>
                  </a:cubicBezTo>
                  <a:close/>
                  <a:moveTo>
                    <a:pt x="6199886" y="2103374"/>
                  </a:moveTo>
                  <a:cubicBezTo>
                    <a:pt x="6192266" y="2080514"/>
                    <a:pt x="6199886" y="2057654"/>
                    <a:pt x="6222746" y="2050034"/>
                  </a:cubicBezTo>
                  <a:cubicBezTo>
                    <a:pt x="6237986" y="2042414"/>
                    <a:pt x="6260846" y="2050034"/>
                    <a:pt x="6268466" y="2072894"/>
                  </a:cubicBezTo>
                  <a:cubicBezTo>
                    <a:pt x="6276086" y="2095754"/>
                    <a:pt x="6268466" y="2110994"/>
                    <a:pt x="6245606" y="2118614"/>
                  </a:cubicBezTo>
                  <a:cubicBezTo>
                    <a:pt x="6245606" y="2126234"/>
                    <a:pt x="6237986" y="2126234"/>
                    <a:pt x="6230366" y="2126234"/>
                  </a:cubicBezTo>
                  <a:cubicBezTo>
                    <a:pt x="6215126" y="2126234"/>
                    <a:pt x="6207506" y="2118614"/>
                    <a:pt x="6199886" y="2103374"/>
                  </a:cubicBezTo>
                  <a:close/>
                  <a:moveTo>
                    <a:pt x="319913" y="1928114"/>
                  </a:moveTo>
                  <a:cubicBezTo>
                    <a:pt x="297053" y="1920494"/>
                    <a:pt x="289433" y="1897634"/>
                    <a:pt x="297053" y="1882394"/>
                  </a:cubicBezTo>
                  <a:cubicBezTo>
                    <a:pt x="312293" y="1859534"/>
                    <a:pt x="335153" y="1851914"/>
                    <a:pt x="350393" y="1859534"/>
                  </a:cubicBezTo>
                  <a:cubicBezTo>
                    <a:pt x="373253" y="1867154"/>
                    <a:pt x="380873" y="1890014"/>
                    <a:pt x="365633" y="1912874"/>
                  </a:cubicBezTo>
                  <a:cubicBezTo>
                    <a:pt x="365633" y="1928114"/>
                    <a:pt x="350393" y="1935734"/>
                    <a:pt x="335153" y="1935734"/>
                  </a:cubicBezTo>
                  <a:cubicBezTo>
                    <a:pt x="327533" y="1935734"/>
                    <a:pt x="327533" y="1935734"/>
                    <a:pt x="319913" y="1928114"/>
                  </a:cubicBezTo>
                  <a:close/>
                  <a:moveTo>
                    <a:pt x="6116193" y="1905254"/>
                  </a:moveTo>
                  <a:cubicBezTo>
                    <a:pt x="6108573" y="1890014"/>
                    <a:pt x="6116193" y="1867154"/>
                    <a:pt x="6131433" y="1851914"/>
                  </a:cubicBezTo>
                  <a:cubicBezTo>
                    <a:pt x="6154293" y="1844294"/>
                    <a:pt x="6177153" y="1851914"/>
                    <a:pt x="6184773" y="1874774"/>
                  </a:cubicBezTo>
                  <a:cubicBezTo>
                    <a:pt x="6192393" y="1890014"/>
                    <a:pt x="6184773" y="1912874"/>
                    <a:pt x="6169533" y="1928114"/>
                  </a:cubicBezTo>
                  <a:cubicBezTo>
                    <a:pt x="6161913" y="1928114"/>
                    <a:pt x="6154293" y="1928114"/>
                    <a:pt x="6146673" y="1928114"/>
                  </a:cubicBezTo>
                  <a:cubicBezTo>
                    <a:pt x="6139053" y="1928114"/>
                    <a:pt x="6123813" y="1920494"/>
                    <a:pt x="6116193" y="1905254"/>
                  </a:cubicBezTo>
                  <a:close/>
                  <a:moveTo>
                    <a:pt x="411353" y="1737614"/>
                  </a:moveTo>
                  <a:cubicBezTo>
                    <a:pt x="396113" y="1729994"/>
                    <a:pt x="388493" y="1707134"/>
                    <a:pt x="396113" y="1684274"/>
                  </a:cubicBezTo>
                  <a:cubicBezTo>
                    <a:pt x="411353" y="1669034"/>
                    <a:pt x="434213" y="1661414"/>
                    <a:pt x="449453" y="1669034"/>
                  </a:cubicBezTo>
                  <a:cubicBezTo>
                    <a:pt x="464693" y="1684274"/>
                    <a:pt x="472313" y="1707134"/>
                    <a:pt x="464693" y="1722374"/>
                  </a:cubicBezTo>
                  <a:cubicBezTo>
                    <a:pt x="457073" y="1737614"/>
                    <a:pt x="441833" y="1745234"/>
                    <a:pt x="434213" y="1745234"/>
                  </a:cubicBezTo>
                  <a:cubicBezTo>
                    <a:pt x="426593" y="1745234"/>
                    <a:pt x="418973" y="1737614"/>
                    <a:pt x="411353" y="1737614"/>
                  </a:cubicBezTo>
                  <a:close/>
                  <a:moveTo>
                    <a:pt x="6017133" y="1714754"/>
                  </a:moveTo>
                  <a:cubicBezTo>
                    <a:pt x="6009513" y="1699514"/>
                    <a:pt x="6017133" y="1676654"/>
                    <a:pt x="6032373" y="1669034"/>
                  </a:cubicBezTo>
                  <a:cubicBezTo>
                    <a:pt x="6055233" y="1653794"/>
                    <a:pt x="6078093" y="1661414"/>
                    <a:pt x="6085713" y="1684274"/>
                  </a:cubicBezTo>
                  <a:cubicBezTo>
                    <a:pt x="6093333" y="1699514"/>
                    <a:pt x="6093333" y="1722374"/>
                    <a:pt x="6070473" y="1729994"/>
                  </a:cubicBezTo>
                  <a:cubicBezTo>
                    <a:pt x="6062853" y="1737614"/>
                    <a:pt x="6062853" y="1737614"/>
                    <a:pt x="6055233" y="1737614"/>
                  </a:cubicBezTo>
                  <a:cubicBezTo>
                    <a:pt x="6039993" y="1737614"/>
                    <a:pt x="6024753" y="1729994"/>
                    <a:pt x="6017133" y="1714754"/>
                  </a:cubicBezTo>
                  <a:close/>
                  <a:moveTo>
                    <a:pt x="517906" y="1554607"/>
                  </a:moveTo>
                  <a:cubicBezTo>
                    <a:pt x="502666" y="1539367"/>
                    <a:pt x="495046" y="1516507"/>
                    <a:pt x="510286" y="1501267"/>
                  </a:cubicBezTo>
                  <a:cubicBezTo>
                    <a:pt x="517906" y="1478407"/>
                    <a:pt x="540766" y="1478407"/>
                    <a:pt x="563626" y="1486027"/>
                  </a:cubicBezTo>
                  <a:cubicBezTo>
                    <a:pt x="578866" y="1501267"/>
                    <a:pt x="586486" y="1524127"/>
                    <a:pt x="571246" y="1539367"/>
                  </a:cubicBezTo>
                  <a:cubicBezTo>
                    <a:pt x="563626" y="1554607"/>
                    <a:pt x="556006" y="1554607"/>
                    <a:pt x="540766" y="1554607"/>
                  </a:cubicBezTo>
                  <a:cubicBezTo>
                    <a:pt x="533146" y="1554607"/>
                    <a:pt x="525526" y="1554607"/>
                    <a:pt x="517906" y="1554607"/>
                  </a:cubicBezTo>
                  <a:close/>
                  <a:moveTo>
                    <a:pt x="5910453" y="1539367"/>
                  </a:moveTo>
                  <a:cubicBezTo>
                    <a:pt x="5902833" y="1516507"/>
                    <a:pt x="5902833" y="1493647"/>
                    <a:pt x="5925693" y="1486027"/>
                  </a:cubicBezTo>
                  <a:cubicBezTo>
                    <a:pt x="5940933" y="1470787"/>
                    <a:pt x="5963793" y="1478407"/>
                    <a:pt x="5979033" y="1493647"/>
                  </a:cubicBezTo>
                  <a:cubicBezTo>
                    <a:pt x="5986653" y="1508887"/>
                    <a:pt x="5979033" y="1539367"/>
                    <a:pt x="5963793" y="1546987"/>
                  </a:cubicBezTo>
                  <a:cubicBezTo>
                    <a:pt x="5956173" y="1554607"/>
                    <a:pt x="5948553" y="1554607"/>
                    <a:pt x="5940933" y="1554607"/>
                  </a:cubicBezTo>
                  <a:cubicBezTo>
                    <a:pt x="5933313" y="1554607"/>
                    <a:pt x="5918073" y="1546987"/>
                    <a:pt x="5910453" y="1539367"/>
                  </a:cubicBezTo>
                  <a:close/>
                  <a:moveTo>
                    <a:pt x="639826" y="1371727"/>
                  </a:moveTo>
                  <a:cubicBezTo>
                    <a:pt x="624586" y="1364107"/>
                    <a:pt x="616966" y="1341247"/>
                    <a:pt x="632206" y="1318387"/>
                  </a:cubicBezTo>
                  <a:cubicBezTo>
                    <a:pt x="647446" y="1303147"/>
                    <a:pt x="670306" y="1303147"/>
                    <a:pt x="685546" y="1310767"/>
                  </a:cubicBezTo>
                  <a:cubicBezTo>
                    <a:pt x="700786" y="1326007"/>
                    <a:pt x="708406" y="1348867"/>
                    <a:pt x="693166" y="1364107"/>
                  </a:cubicBezTo>
                  <a:cubicBezTo>
                    <a:pt x="685546" y="1379347"/>
                    <a:pt x="677926" y="1379347"/>
                    <a:pt x="662686" y="1379347"/>
                  </a:cubicBezTo>
                  <a:cubicBezTo>
                    <a:pt x="655066" y="1379347"/>
                    <a:pt x="647446" y="1379347"/>
                    <a:pt x="639826" y="1371727"/>
                  </a:cubicBezTo>
                  <a:close/>
                  <a:moveTo>
                    <a:pt x="5788660" y="1364107"/>
                  </a:moveTo>
                  <a:cubicBezTo>
                    <a:pt x="5781040" y="1341247"/>
                    <a:pt x="5781040" y="1318387"/>
                    <a:pt x="5796280" y="1310767"/>
                  </a:cubicBezTo>
                  <a:cubicBezTo>
                    <a:pt x="5819140" y="1295527"/>
                    <a:pt x="5842000" y="1303147"/>
                    <a:pt x="5849620" y="1318387"/>
                  </a:cubicBezTo>
                  <a:cubicBezTo>
                    <a:pt x="5864860" y="1333627"/>
                    <a:pt x="5864860" y="1356487"/>
                    <a:pt x="5842000" y="1371727"/>
                  </a:cubicBezTo>
                  <a:cubicBezTo>
                    <a:pt x="5834380" y="1371727"/>
                    <a:pt x="5826760" y="1379347"/>
                    <a:pt x="5819140" y="1379347"/>
                  </a:cubicBezTo>
                  <a:cubicBezTo>
                    <a:pt x="5811520" y="1379347"/>
                    <a:pt x="5796280" y="1371727"/>
                    <a:pt x="5788660" y="1364107"/>
                  </a:cubicBezTo>
                  <a:close/>
                  <a:moveTo>
                    <a:pt x="769239" y="1204087"/>
                  </a:moveTo>
                  <a:cubicBezTo>
                    <a:pt x="753999" y="1188847"/>
                    <a:pt x="753999" y="1165987"/>
                    <a:pt x="769239" y="1150747"/>
                  </a:cubicBezTo>
                  <a:cubicBezTo>
                    <a:pt x="776859" y="1135507"/>
                    <a:pt x="807339" y="1135507"/>
                    <a:pt x="822579" y="1143127"/>
                  </a:cubicBezTo>
                  <a:cubicBezTo>
                    <a:pt x="837819" y="1158367"/>
                    <a:pt x="837819" y="1181227"/>
                    <a:pt x="822579" y="1196467"/>
                  </a:cubicBezTo>
                  <a:cubicBezTo>
                    <a:pt x="814959" y="1211707"/>
                    <a:pt x="807339" y="1211707"/>
                    <a:pt x="792099" y="1211707"/>
                  </a:cubicBezTo>
                  <a:cubicBezTo>
                    <a:pt x="784479" y="1211707"/>
                    <a:pt x="776859" y="1211707"/>
                    <a:pt x="769239" y="1204087"/>
                  </a:cubicBezTo>
                  <a:close/>
                  <a:moveTo>
                    <a:pt x="5659120" y="1196467"/>
                  </a:moveTo>
                  <a:cubicBezTo>
                    <a:pt x="5643880" y="1181227"/>
                    <a:pt x="5651500" y="1158367"/>
                    <a:pt x="5666740" y="1143127"/>
                  </a:cubicBezTo>
                  <a:cubicBezTo>
                    <a:pt x="5681980" y="1127887"/>
                    <a:pt x="5704840" y="1127887"/>
                    <a:pt x="5720080" y="1143127"/>
                  </a:cubicBezTo>
                  <a:cubicBezTo>
                    <a:pt x="5727700" y="1165987"/>
                    <a:pt x="5727700" y="1188847"/>
                    <a:pt x="5712460" y="1196467"/>
                  </a:cubicBezTo>
                  <a:cubicBezTo>
                    <a:pt x="5704840" y="1204087"/>
                    <a:pt x="5697220" y="1211707"/>
                    <a:pt x="5689600" y="1211707"/>
                  </a:cubicBezTo>
                  <a:cubicBezTo>
                    <a:pt x="5674360" y="1211707"/>
                    <a:pt x="5666740" y="1204087"/>
                    <a:pt x="5659120" y="1196467"/>
                  </a:cubicBezTo>
                  <a:close/>
                  <a:moveTo>
                    <a:pt x="914019" y="1044067"/>
                  </a:moveTo>
                  <a:cubicBezTo>
                    <a:pt x="898779" y="1028827"/>
                    <a:pt x="898779" y="1005967"/>
                    <a:pt x="914019" y="990727"/>
                  </a:cubicBezTo>
                  <a:cubicBezTo>
                    <a:pt x="929259" y="975487"/>
                    <a:pt x="952119" y="975487"/>
                    <a:pt x="967359" y="990727"/>
                  </a:cubicBezTo>
                  <a:cubicBezTo>
                    <a:pt x="982599" y="1005967"/>
                    <a:pt x="982599" y="1028827"/>
                    <a:pt x="967359" y="1044067"/>
                  </a:cubicBezTo>
                  <a:cubicBezTo>
                    <a:pt x="959739" y="1051687"/>
                    <a:pt x="952119" y="1051687"/>
                    <a:pt x="936879" y="1051687"/>
                  </a:cubicBezTo>
                  <a:cubicBezTo>
                    <a:pt x="929259" y="1051687"/>
                    <a:pt x="921639" y="1051687"/>
                    <a:pt x="914019" y="1044067"/>
                  </a:cubicBezTo>
                  <a:close/>
                  <a:moveTo>
                    <a:pt x="5514467" y="1036447"/>
                  </a:moveTo>
                  <a:cubicBezTo>
                    <a:pt x="5499227" y="1021207"/>
                    <a:pt x="5506847" y="998347"/>
                    <a:pt x="5514467" y="983107"/>
                  </a:cubicBezTo>
                  <a:cubicBezTo>
                    <a:pt x="5529707" y="967867"/>
                    <a:pt x="5560187" y="967867"/>
                    <a:pt x="5575427" y="983107"/>
                  </a:cubicBezTo>
                  <a:cubicBezTo>
                    <a:pt x="5583047" y="998347"/>
                    <a:pt x="5583047" y="1028827"/>
                    <a:pt x="5567807" y="1036447"/>
                  </a:cubicBezTo>
                  <a:cubicBezTo>
                    <a:pt x="5560187" y="1044067"/>
                    <a:pt x="5552567" y="1051687"/>
                    <a:pt x="5544947" y="1051687"/>
                  </a:cubicBezTo>
                  <a:cubicBezTo>
                    <a:pt x="5537327" y="1051687"/>
                    <a:pt x="5522087" y="1044067"/>
                    <a:pt x="5514467" y="1036447"/>
                  </a:cubicBezTo>
                  <a:close/>
                  <a:moveTo>
                    <a:pt x="1066292" y="891667"/>
                  </a:moveTo>
                  <a:cubicBezTo>
                    <a:pt x="1051052" y="876427"/>
                    <a:pt x="1051052" y="853567"/>
                    <a:pt x="1066292" y="838327"/>
                  </a:cubicBezTo>
                  <a:cubicBezTo>
                    <a:pt x="1081532" y="823087"/>
                    <a:pt x="1104392" y="823087"/>
                    <a:pt x="1119632" y="838327"/>
                  </a:cubicBezTo>
                  <a:cubicBezTo>
                    <a:pt x="1134872" y="853567"/>
                    <a:pt x="1134872" y="884047"/>
                    <a:pt x="1119632" y="899287"/>
                  </a:cubicBezTo>
                  <a:cubicBezTo>
                    <a:pt x="1112012" y="899287"/>
                    <a:pt x="1104392" y="906907"/>
                    <a:pt x="1089152" y="906907"/>
                  </a:cubicBezTo>
                  <a:cubicBezTo>
                    <a:pt x="1081532" y="906907"/>
                    <a:pt x="1073912" y="899287"/>
                    <a:pt x="1066292" y="891667"/>
                  </a:cubicBezTo>
                  <a:close/>
                  <a:moveTo>
                    <a:pt x="5362067" y="891667"/>
                  </a:moveTo>
                  <a:cubicBezTo>
                    <a:pt x="5346827" y="876427"/>
                    <a:pt x="5346827" y="853567"/>
                    <a:pt x="5362067" y="838327"/>
                  </a:cubicBezTo>
                  <a:cubicBezTo>
                    <a:pt x="5377307" y="823087"/>
                    <a:pt x="5400167" y="823087"/>
                    <a:pt x="5415407" y="838327"/>
                  </a:cubicBezTo>
                  <a:cubicBezTo>
                    <a:pt x="5430647" y="845947"/>
                    <a:pt x="5430647" y="876427"/>
                    <a:pt x="5415407" y="891667"/>
                  </a:cubicBezTo>
                  <a:cubicBezTo>
                    <a:pt x="5407787" y="899287"/>
                    <a:pt x="5400167" y="899287"/>
                    <a:pt x="5392547" y="899287"/>
                  </a:cubicBezTo>
                  <a:cubicBezTo>
                    <a:pt x="5384927" y="899287"/>
                    <a:pt x="5369687" y="899287"/>
                    <a:pt x="5362067" y="891667"/>
                  </a:cubicBezTo>
                  <a:close/>
                  <a:moveTo>
                    <a:pt x="1226312" y="754507"/>
                  </a:moveTo>
                  <a:cubicBezTo>
                    <a:pt x="1211072" y="739267"/>
                    <a:pt x="1218692" y="708787"/>
                    <a:pt x="1233932" y="701167"/>
                  </a:cubicBezTo>
                  <a:cubicBezTo>
                    <a:pt x="1249172" y="685927"/>
                    <a:pt x="1272032" y="685927"/>
                    <a:pt x="1287272" y="708787"/>
                  </a:cubicBezTo>
                  <a:cubicBezTo>
                    <a:pt x="1302512" y="724027"/>
                    <a:pt x="1294892" y="746887"/>
                    <a:pt x="1279652" y="762127"/>
                  </a:cubicBezTo>
                  <a:cubicBezTo>
                    <a:pt x="1272032" y="762127"/>
                    <a:pt x="1264412" y="769747"/>
                    <a:pt x="1256792" y="769747"/>
                  </a:cubicBezTo>
                  <a:cubicBezTo>
                    <a:pt x="1241552" y="769747"/>
                    <a:pt x="1233932" y="762127"/>
                    <a:pt x="1226312" y="754507"/>
                  </a:cubicBezTo>
                  <a:close/>
                  <a:moveTo>
                    <a:pt x="5202174" y="754507"/>
                  </a:moveTo>
                  <a:cubicBezTo>
                    <a:pt x="5186934" y="739267"/>
                    <a:pt x="5186934" y="716407"/>
                    <a:pt x="5194554" y="701167"/>
                  </a:cubicBezTo>
                  <a:cubicBezTo>
                    <a:pt x="5209794" y="685927"/>
                    <a:pt x="5232654" y="685927"/>
                    <a:pt x="5247894" y="693547"/>
                  </a:cubicBezTo>
                  <a:cubicBezTo>
                    <a:pt x="5270754" y="708787"/>
                    <a:pt x="5270754" y="731647"/>
                    <a:pt x="5255514" y="746887"/>
                  </a:cubicBezTo>
                  <a:cubicBezTo>
                    <a:pt x="5247894" y="762127"/>
                    <a:pt x="5240274" y="762127"/>
                    <a:pt x="5225034" y="762127"/>
                  </a:cubicBezTo>
                  <a:cubicBezTo>
                    <a:pt x="5217414" y="762127"/>
                    <a:pt x="5209794" y="762127"/>
                    <a:pt x="5202174" y="754507"/>
                  </a:cubicBezTo>
                  <a:close/>
                  <a:moveTo>
                    <a:pt x="1393825" y="624967"/>
                  </a:moveTo>
                  <a:cubicBezTo>
                    <a:pt x="1386205" y="602107"/>
                    <a:pt x="1386205" y="579247"/>
                    <a:pt x="1409065" y="571627"/>
                  </a:cubicBezTo>
                  <a:cubicBezTo>
                    <a:pt x="1424305" y="556387"/>
                    <a:pt x="1447165" y="564007"/>
                    <a:pt x="1462405" y="579247"/>
                  </a:cubicBezTo>
                  <a:cubicBezTo>
                    <a:pt x="1470025" y="594487"/>
                    <a:pt x="1470025" y="617347"/>
                    <a:pt x="1447165" y="632587"/>
                  </a:cubicBezTo>
                  <a:cubicBezTo>
                    <a:pt x="1439545" y="640207"/>
                    <a:pt x="1439545" y="640207"/>
                    <a:pt x="1431925" y="640207"/>
                  </a:cubicBezTo>
                  <a:cubicBezTo>
                    <a:pt x="1416685" y="640207"/>
                    <a:pt x="1401445" y="632587"/>
                    <a:pt x="1393825" y="624967"/>
                  </a:cubicBezTo>
                  <a:close/>
                  <a:moveTo>
                    <a:pt x="5034534" y="632587"/>
                  </a:moveTo>
                  <a:cubicBezTo>
                    <a:pt x="5011674" y="617347"/>
                    <a:pt x="5011674" y="594487"/>
                    <a:pt x="5019294" y="579247"/>
                  </a:cubicBezTo>
                  <a:cubicBezTo>
                    <a:pt x="5034534" y="556387"/>
                    <a:pt x="5057394" y="556387"/>
                    <a:pt x="5072634" y="564007"/>
                  </a:cubicBezTo>
                  <a:cubicBezTo>
                    <a:pt x="5095494" y="579247"/>
                    <a:pt x="5095494" y="602107"/>
                    <a:pt x="5087874" y="617347"/>
                  </a:cubicBezTo>
                  <a:cubicBezTo>
                    <a:pt x="5080254" y="632587"/>
                    <a:pt x="5065014" y="632587"/>
                    <a:pt x="5057394" y="632587"/>
                  </a:cubicBezTo>
                  <a:cubicBezTo>
                    <a:pt x="5049774" y="632587"/>
                    <a:pt x="5042154" y="632587"/>
                    <a:pt x="5034534" y="632587"/>
                  </a:cubicBezTo>
                  <a:close/>
                  <a:moveTo>
                    <a:pt x="1576578" y="502920"/>
                  </a:moveTo>
                  <a:cubicBezTo>
                    <a:pt x="1561338" y="487680"/>
                    <a:pt x="1568958" y="464820"/>
                    <a:pt x="1591818" y="449580"/>
                  </a:cubicBezTo>
                  <a:cubicBezTo>
                    <a:pt x="1607058" y="441960"/>
                    <a:pt x="1629918" y="449580"/>
                    <a:pt x="1637538" y="464820"/>
                  </a:cubicBezTo>
                  <a:cubicBezTo>
                    <a:pt x="1652778" y="487680"/>
                    <a:pt x="1645158" y="510540"/>
                    <a:pt x="1629918" y="518160"/>
                  </a:cubicBezTo>
                  <a:cubicBezTo>
                    <a:pt x="1622298" y="525780"/>
                    <a:pt x="1614678" y="525780"/>
                    <a:pt x="1607058" y="525780"/>
                  </a:cubicBezTo>
                  <a:cubicBezTo>
                    <a:pt x="1591818" y="525780"/>
                    <a:pt x="1584198" y="518160"/>
                    <a:pt x="1576578" y="502920"/>
                  </a:cubicBezTo>
                  <a:close/>
                  <a:moveTo>
                    <a:pt x="4851781" y="518160"/>
                  </a:moveTo>
                  <a:cubicBezTo>
                    <a:pt x="4836541" y="502920"/>
                    <a:pt x="4828921" y="480060"/>
                    <a:pt x="4844161" y="464820"/>
                  </a:cubicBezTo>
                  <a:cubicBezTo>
                    <a:pt x="4851781" y="441960"/>
                    <a:pt x="4874641" y="441960"/>
                    <a:pt x="4889881" y="449580"/>
                  </a:cubicBezTo>
                  <a:cubicBezTo>
                    <a:pt x="4912741" y="457200"/>
                    <a:pt x="4920361" y="487680"/>
                    <a:pt x="4905121" y="502920"/>
                  </a:cubicBezTo>
                  <a:cubicBezTo>
                    <a:pt x="4897501" y="510540"/>
                    <a:pt x="4889881" y="518160"/>
                    <a:pt x="4874641" y="518160"/>
                  </a:cubicBezTo>
                  <a:cubicBezTo>
                    <a:pt x="4867021" y="518160"/>
                    <a:pt x="4859401" y="518160"/>
                    <a:pt x="4851781" y="518160"/>
                  </a:cubicBezTo>
                  <a:close/>
                  <a:moveTo>
                    <a:pt x="1759458" y="396240"/>
                  </a:moveTo>
                  <a:cubicBezTo>
                    <a:pt x="1751838" y="381000"/>
                    <a:pt x="1759458" y="358140"/>
                    <a:pt x="1782318" y="350520"/>
                  </a:cubicBezTo>
                  <a:cubicBezTo>
                    <a:pt x="1797558" y="335280"/>
                    <a:pt x="1820418" y="342900"/>
                    <a:pt x="1828038" y="365760"/>
                  </a:cubicBezTo>
                  <a:cubicBezTo>
                    <a:pt x="1835658" y="381000"/>
                    <a:pt x="1835658" y="403860"/>
                    <a:pt x="1812798" y="419100"/>
                  </a:cubicBezTo>
                  <a:cubicBezTo>
                    <a:pt x="1805178" y="419100"/>
                    <a:pt x="1805178" y="419100"/>
                    <a:pt x="1797558" y="419100"/>
                  </a:cubicBezTo>
                  <a:cubicBezTo>
                    <a:pt x="1782318" y="419100"/>
                    <a:pt x="1767078" y="411480"/>
                    <a:pt x="1759458" y="396240"/>
                  </a:cubicBezTo>
                  <a:close/>
                  <a:moveTo>
                    <a:pt x="4669028" y="411480"/>
                  </a:moveTo>
                  <a:cubicBezTo>
                    <a:pt x="4646168" y="403860"/>
                    <a:pt x="4646168" y="381000"/>
                    <a:pt x="4653788" y="365760"/>
                  </a:cubicBezTo>
                  <a:cubicBezTo>
                    <a:pt x="4661408" y="342900"/>
                    <a:pt x="4684268" y="335280"/>
                    <a:pt x="4699508" y="342900"/>
                  </a:cubicBezTo>
                  <a:cubicBezTo>
                    <a:pt x="4722368" y="358140"/>
                    <a:pt x="4729988" y="381000"/>
                    <a:pt x="4722368" y="396240"/>
                  </a:cubicBezTo>
                  <a:cubicBezTo>
                    <a:pt x="4714748" y="411480"/>
                    <a:pt x="4699508" y="419100"/>
                    <a:pt x="4684268" y="419100"/>
                  </a:cubicBezTo>
                  <a:cubicBezTo>
                    <a:pt x="4676648" y="419100"/>
                    <a:pt x="4676648" y="419100"/>
                    <a:pt x="4669028" y="411480"/>
                  </a:cubicBezTo>
                  <a:close/>
                  <a:moveTo>
                    <a:pt x="1957451" y="304800"/>
                  </a:moveTo>
                  <a:cubicBezTo>
                    <a:pt x="1949831" y="289560"/>
                    <a:pt x="1957451" y="266700"/>
                    <a:pt x="1972691" y="259080"/>
                  </a:cubicBezTo>
                  <a:cubicBezTo>
                    <a:pt x="1995551" y="251460"/>
                    <a:pt x="2018411" y="259080"/>
                    <a:pt x="2026031" y="274320"/>
                  </a:cubicBezTo>
                  <a:cubicBezTo>
                    <a:pt x="2033651" y="297180"/>
                    <a:pt x="2026031" y="320040"/>
                    <a:pt x="2003171" y="327660"/>
                  </a:cubicBezTo>
                  <a:cubicBezTo>
                    <a:pt x="2003171" y="327660"/>
                    <a:pt x="1995551" y="327660"/>
                    <a:pt x="1987931" y="327660"/>
                  </a:cubicBezTo>
                  <a:cubicBezTo>
                    <a:pt x="1972691" y="327660"/>
                    <a:pt x="1957451" y="320040"/>
                    <a:pt x="1957451" y="304800"/>
                  </a:cubicBezTo>
                  <a:close/>
                  <a:moveTo>
                    <a:pt x="4478528" y="327660"/>
                  </a:moveTo>
                  <a:cubicBezTo>
                    <a:pt x="4455668" y="312420"/>
                    <a:pt x="4448048" y="297180"/>
                    <a:pt x="4455668" y="274320"/>
                  </a:cubicBezTo>
                  <a:cubicBezTo>
                    <a:pt x="4463288" y="251460"/>
                    <a:pt x="4486148" y="243840"/>
                    <a:pt x="4509008" y="251460"/>
                  </a:cubicBezTo>
                  <a:cubicBezTo>
                    <a:pt x="4524248" y="259080"/>
                    <a:pt x="4531868" y="281940"/>
                    <a:pt x="4524248" y="304800"/>
                  </a:cubicBezTo>
                  <a:cubicBezTo>
                    <a:pt x="4516628" y="320040"/>
                    <a:pt x="4509008" y="327660"/>
                    <a:pt x="4493768" y="327660"/>
                  </a:cubicBezTo>
                  <a:cubicBezTo>
                    <a:pt x="4486148" y="327660"/>
                    <a:pt x="4478528" y="327660"/>
                    <a:pt x="4478528" y="327660"/>
                  </a:cubicBezTo>
                  <a:close/>
                  <a:moveTo>
                    <a:pt x="2155444" y="228600"/>
                  </a:moveTo>
                  <a:cubicBezTo>
                    <a:pt x="2147824" y="205740"/>
                    <a:pt x="2155444" y="182880"/>
                    <a:pt x="2178304" y="175260"/>
                  </a:cubicBezTo>
                  <a:cubicBezTo>
                    <a:pt x="2193544" y="175260"/>
                    <a:pt x="2216404" y="182880"/>
                    <a:pt x="2224024" y="205740"/>
                  </a:cubicBezTo>
                  <a:cubicBezTo>
                    <a:pt x="2231644" y="220980"/>
                    <a:pt x="2224024" y="243840"/>
                    <a:pt x="2201164" y="251460"/>
                  </a:cubicBezTo>
                  <a:cubicBezTo>
                    <a:pt x="2201164" y="251460"/>
                    <a:pt x="2193544" y="251460"/>
                    <a:pt x="2185924" y="251460"/>
                  </a:cubicBezTo>
                  <a:cubicBezTo>
                    <a:pt x="2170684" y="251460"/>
                    <a:pt x="2155444" y="243840"/>
                    <a:pt x="2155444" y="228600"/>
                  </a:cubicBezTo>
                  <a:close/>
                  <a:moveTo>
                    <a:pt x="4280535" y="251460"/>
                  </a:moveTo>
                  <a:cubicBezTo>
                    <a:pt x="4257675" y="243840"/>
                    <a:pt x="4250055" y="220980"/>
                    <a:pt x="4257675" y="198120"/>
                  </a:cubicBezTo>
                  <a:cubicBezTo>
                    <a:pt x="4265295" y="182880"/>
                    <a:pt x="4280535" y="167640"/>
                    <a:pt x="4303395" y="175260"/>
                  </a:cubicBezTo>
                  <a:cubicBezTo>
                    <a:pt x="4326255" y="182880"/>
                    <a:pt x="4333875" y="205740"/>
                    <a:pt x="4326255" y="220980"/>
                  </a:cubicBezTo>
                  <a:cubicBezTo>
                    <a:pt x="4318635" y="243840"/>
                    <a:pt x="4303395" y="251460"/>
                    <a:pt x="4288155" y="251460"/>
                  </a:cubicBezTo>
                  <a:cubicBezTo>
                    <a:pt x="4288155" y="251460"/>
                    <a:pt x="4280535" y="251460"/>
                    <a:pt x="4280535" y="251460"/>
                  </a:cubicBezTo>
                  <a:close/>
                  <a:moveTo>
                    <a:pt x="2353564" y="160020"/>
                  </a:moveTo>
                  <a:cubicBezTo>
                    <a:pt x="2353564" y="137160"/>
                    <a:pt x="2361184" y="121920"/>
                    <a:pt x="2384044" y="114300"/>
                  </a:cubicBezTo>
                  <a:cubicBezTo>
                    <a:pt x="2406904" y="106680"/>
                    <a:pt x="2422144" y="121920"/>
                    <a:pt x="2429764" y="137160"/>
                  </a:cubicBezTo>
                  <a:cubicBezTo>
                    <a:pt x="2437384" y="160020"/>
                    <a:pt x="2422144" y="182880"/>
                    <a:pt x="2406904" y="190500"/>
                  </a:cubicBezTo>
                  <a:cubicBezTo>
                    <a:pt x="2399284" y="190500"/>
                    <a:pt x="2399284" y="190500"/>
                    <a:pt x="2391664" y="190500"/>
                  </a:cubicBezTo>
                  <a:cubicBezTo>
                    <a:pt x="2376424" y="190500"/>
                    <a:pt x="2361184" y="175260"/>
                    <a:pt x="2353564" y="160020"/>
                  </a:cubicBezTo>
                  <a:close/>
                  <a:moveTo>
                    <a:pt x="4074922" y="182880"/>
                  </a:moveTo>
                  <a:cubicBezTo>
                    <a:pt x="4059682" y="182880"/>
                    <a:pt x="4044442" y="160020"/>
                    <a:pt x="4052062" y="137160"/>
                  </a:cubicBezTo>
                  <a:cubicBezTo>
                    <a:pt x="4052062" y="121920"/>
                    <a:pt x="4074922" y="106680"/>
                    <a:pt x="4097782" y="114300"/>
                  </a:cubicBezTo>
                  <a:cubicBezTo>
                    <a:pt x="4120642" y="114300"/>
                    <a:pt x="4128262" y="137160"/>
                    <a:pt x="4120642" y="160020"/>
                  </a:cubicBezTo>
                  <a:cubicBezTo>
                    <a:pt x="4120642" y="175260"/>
                    <a:pt x="4105402" y="190500"/>
                    <a:pt x="4090162" y="190500"/>
                  </a:cubicBezTo>
                  <a:cubicBezTo>
                    <a:pt x="4082542" y="190500"/>
                    <a:pt x="4082542" y="182880"/>
                    <a:pt x="4074922" y="182880"/>
                  </a:cubicBezTo>
                  <a:close/>
                  <a:moveTo>
                    <a:pt x="2566797" y="106680"/>
                  </a:moveTo>
                  <a:cubicBezTo>
                    <a:pt x="2559177" y="91440"/>
                    <a:pt x="2574417" y="68580"/>
                    <a:pt x="2597277" y="60960"/>
                  </a:cubicBezTo>
                  <a:cubicBezTo>
                    <a:pt x="2612517" y="60960"/>
                    <a:pt x="2635377" y="76200"/>
                    <a:pt x="2635377" y="91440"/>
                  </a:cubicBezTo>
                  <a:cubicBezTo>
                    <a:pt x="2642997" y="114300"/>
                    <a:pt x="2627757" y="137160"/>
                    <a:pt x="2612517" y="137160"/>
                  </a:cubicBezTo>
                  <a:cubicBezTo>
                    <a:pt x="2604897" y="137160"/>
                    <a:pt x="2604897" y="137160"/>
                    <a:pt x="2604897" y="137160"/>
                  </a:cubicBezTo>
                  <a:cubicBezTo>
                    <a:pt x="2582037" y="137160"/>
                    <a:pt x="2566797" y="129540"/>
                    <a:pt x="2566797" y="106680"/>
                  </a:cubicBezTo>
                  <a:close/>
                  <a:moveTo>
                    <a:pt x="3869182" y="137160"/>
                  </a:moveTo>
                  <a:cubicBezTo>
                    <a:pt x="3846322" y="129540"/>
                    <a:pt x="3838702" y="114300"/>
                    <a:pt x="3838702" y="91440"/>
                  </a:cubicBezTo>
                  <a:cubicBezTo>
                    <a:pt x="3846322" y="68580"/>
                    <a:pt x="3861562" y="60960"/>
                    <a:pt x="3884422" y="60960"/>
                  </a:cubicBezTo>
                  <a:cubicBezTo>
                    <a:pt x="3907282" y="68580"/>
                    <a:pt x="3922522" y="83820"/>
                    <a:pt x="3914902" y="106680"/>
                  </a:cubicBezTo>
                  <a:cubicBezTo>
                    <a:pt x="3914902" y="121920"/>
                    <a:pt x="3899662" y="137160"/>
                    <a:pt x="3876802" y="137160"/>
                  </a:cubicBezTo>
                  <a:cubicBezTo>
                    <a:pt x="3876802" y="137160"/>
                    <a:pt x="3876802" y="137160"/>
                    <a:pt x="3869182" y="137160"/>
                  </a:cubicBezTo>
                  <a:close/>
                  <a:moveTo>
                    <a:pt x="2772410" y="68580"/>
                  </a:moveTo>
                  <a:cubicBezTo>
                    <a:pt x="2772410" y="45720"/>
                    <a:pt x="2787650" y="30480"/>
                    <a:pt x="2810510" y="30480"/>
                  </a:cubicBezTo>
                  <a:cubicBezTo>
                    <a:pt x="2825750" y="22860"/>
                    <a:pt x="2848610" y="38100"/>
                    <a:pt x="2848610" y="60960"/>
                  </a:cubicBezTo>
                  <a:cubicBezTo>
                    <a:pt x="2856230" y="83820"/>
                    <a:pt x="2840990" y="99060"/>
                    <a:pt x="2818130" y="106680"/>
                  </a:cubicBezTo>
                  <a:cubicBezTo>
                    <a:pt x="2818130" y="106680"/>
                    <a:pt x="2818130" y="106680"/>
                    <a:pt x="2810510" y="106680"/>
                  </a:cubicBezTo>
                  <a:cubicBezTo>
                    <a:pt x="2795270" y="106680"/>
                    <a:pt x="2780030" y="91440"/>
                    <a:pt x="2772410" y="68580"/>
                  </a:cubicBezTo>
                  <a:close/>
                  <a:moveTo>
                    <a:pt x="3663569" y="99060"/>
                  </a:moveTo>
                  <a:cubicBezTo>
                    <a:pt x="3640709" y="99060"/>
                    <a:pt x="3625469" y="83820"/>
                    <a:pt x="3633089" y="60960"/>
                  </a:cubicBezTo>
                  <a:cubicBezTo>
                    <a:pt x="3633089" y="38100"/>
                    <a:pt x="3648329" y="22860"/>
                    <a:pt x="3671189" y="22860"/>
                  </a:cubicBezTo>
                  <a:cubicBezTo>
                    <a:pt x="3694049" y="30480"/>
                    <a:pt x="3709289" y="45720"/>
                    <a:pt x="3701669" y="68580"/>
                  </a:cubicBezTo>
                  <a:cubicBezTo>
                    <a:pt x="3701669" y="91440"/>
                    <a:pt x="3686429" y="99060"/>
                    <a:pt x="3663569" y="99060"/>
                  </a:cubicBezTo>
                  <a:close/>
                  <a:moveTo>
                    <a:pt x="2985770" y="45720"/>
                  </a:moveTo>
                  <a:cubicBezTo>
                    <a:pt x="2985770" y="22860"/>
                    <a:pt x="3001010" y="7620"/>
                    <a:pt x="3023870" y="7620"/>
                  </a:cubicBezTo>
                  <a:cubicBezTo>
                    <a:pt x="3046730" y="7620"/>
                    <a:pt x="3061970" y="22860"/>
                    <a:pt x="3061970" y="38100"/>
                  </a:cubicBezTo>
                  <a:cubicBezTo>
                    <a:pt x="3061970" y="60960"/>
                    <a:pt x="3046730" y="83820"/>
                    <a:pt x="3031490" y="83820"/>
                  </a:cubicBezTo>
                  <a:cubicBezTo>
                    <a:pt x="3031490" y="83820"/>
                    <a:pt x="3023870" y="83820"/>
                    <a:pt x="3023870" y="83820"/>
                  </a:cubicBezTo>
                  <a:cubicBezTo>
                    <a:pt x="3008630" y="83820"/>
                    <a:pt x="2985770" y="68580"/>
                    <a:pt x="2985770" y="45720"/>
                  </a:cubicBezTo>
                  <a:close/>
                  <a:moveTo>
                    <a:pt x="3450336" y="83820"/>
                  </a:moveTo>
                  <a:cubicBezTo>
                    <a:pt x="3427476" y="76200"/>
                    <a:pt x="3412236" y="60960"/>
                    <a:pt x="3412236" y="38100"/>
                  </a:cubicBezTo>
                  <a:cubicBezTo>
                    <a:pt x="3419856" y="22860"/>
                    <a:pt x="3435096" y="0"/>
                    <a:pt x="3457956" y="7620"/>
                  </a:cubicBezTo>
                  <a:cubicBezTo>
                    <a:pt x="3480816" y="7620"/>
                    <a:pt x="3496056" y="22860"/>
                    <a:pt x="3488436" y="45720"/>
                  </a:cubicBezTo>
                  <a:cubicBezTo>
                    <a:pt x="3488436" y="68580"/>
                    <a:pt x="3473196" y="83820"/>
                    <a:pt x="3450336" y="83820"/>
                  </a:cubicBezTo>
                  <a:close/>
                  <a:moveTo>
                    <a:pt x="3199003" y="38100"/>
                  </a:moveTo>
                  <a:cubicBezTo>
                    <a:pt x="3199003" y="15240"/>
                    <a:pt x="3221863" y="0"/>
                    <a:pt x="3237103" y="0"/>
                  </a:cubicBezTo>
                  <a:cubicBezTo>
                    <a:pt x="3259963" y="0"/>
                    <a:pt x="3275203" y="15240"/>
                    <a:pt x="3275203" y="38100"/>
                  </a:cubicBezTo>
                  <a:cubicBezTo>
                    <a:pt x="3275203" y="60960"/>
                    <a:pt x="3259963" y="76200"/>
                    <a:pt x="3237103" y="76200"/>
                  </a:cubicBezTo>
                  <a:cubicBezTo>
                    <a:pt x="3221863" y="76200"/>
                    <a:pt x="3199003" y="60960"/>
                    <a:pt x="3199003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04336" y="7634502"/>
            <a:ext cx="1758106" cy="1808838"/>
            <a:chOff x="0" y="0"/>
            <a:chExt cx="2095920" cy="215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6008" cy="2156460"/>
            </a:xfrm>
            <a:custGeom>
              <a:avLst/>
              <a:gdLst/>
              <a:ahLst/>
              <a:cxnLst/>
              <a:rect l="l" t="t" r="r" b="b"/>
              <a:pathLst>
                <a:path w="2096008" h="2156460">
                  <a:moveTo>
                    <a:pt x="1044194" y="60960"/>
                  </a:moveTo>
                  <a:cubicBezTo>
                    <a:pt x="884174" y="60960"/>
                    <a:pt x="731774" y="99060"/>
                    <a:pt x="594487" y="160020"/>
                  </a:cubicBezTo>
                  <a:cubicBezTo>
                    <a:pt x="198120" y="0"/>
                    <a:pt x="198120" y="0"/>
                    <a:pt x="198120" y="0"/>
                  </a:cubicBezTo>
                  <a:cubicBezTo>
                    <a:pt x="259080" y="419100"/>
                    <a:pt x="259080" y="419100"/>
                    <a:pt x="259080" y="419100"/>
                  </a:cubicBezTo>
                  <a:cubicBezTo>
                    <a:pt x="99060" y="601980"/>
                    <a:pt x="0" y="845820"/>
                    <a:pt x="0" y="1104900"/>
                  </a:cubicBezTo>
                  <a:cubicBezTo>
                    <a:pt x="0" y="1684020"/>
                    <a:pt x="464947" y="2156460"/>
                    <a:pt x="1044194" y="2156460"/>
                  </a:cubicBezTo>
                  <a:cubicBezTo>
                    <a:pt x="1623441" y="2156460"/>
                    <a:pt x="2096008" y="1684020"/>
                    <a:pt x="2096008" y="1104900"/>
                  </a:cubicBezTo>
                  <a:cubicBezTo>
                    <a:pt x="2096008" y="533400"/>
                    <a:pt x="1623441" y="60960"/>
                    <a:pt x="1044194" y="609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</p:grpSp>
      <p:grpSp>
        <p:nvGrpSpPr>
          <p:cNvPr id="10" name="Group 10"/>
          <p:cNvGrpSpPr/>
          <p:nvPr/>
        </p:nvGrpSpPr>
        <p:grpSpPr>
          <a:xfrm>
            <a:off x="6701626" y="5544222"/>
            <a:ext cx="1991835" cy="1749650"/>
            <a:chOff x="0" y="0"/>
            <a:chExt cx="2374560" cy="2085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4519" cy="2085848"/>
            </a:xfrm>
            <a:custGeom>
              <a:avLst/>
              <a:gdLst/>
              <a:ahLst/>
              <a:cxnLst/>
              <a:rect l="l" t="t" r="r" b="b"/>
              <a:pathLst>
                <a:path w="2374519" h="2085848">
                  <a:moveTo>
                    <a:pt x="1331849" y="0"/>
                  </a:moveTo>
                  <a:cubicBezTo>
                    <a:pt x="936117" y="0"/>
                    <a:pt x="593598" y="213106"/>
                    <a:pt x="410972" y="540512"/>
                  </a:cubicBezTo>
                  <a:cubicBezTo>
                    <a:pt x="0" y="639445"/>
                    <a:pt x="0" y="639445"/>
                    <a:pt x="0" y="639445"/>
                  </a:cubicBezTo>
                  <a:cubicBezTo>
                    <a:pt x="289179" y="943991"/>
                    <a:pt x="289179" y="943991"/>
                    <a:pt x="289179" y="943991"/>
                  </a:cubicBezTo>
                  <a:cubicBezTo>
                    <a:pt x="289179" y="974471"/>
                    <a:pt x="281559" y="1012444"/>
                    <a:pt x="281559" y="1042924"/>
                  </a:cubicBezTo>
                  <a:cubicBezTo>
                    <a:pt x="281559" y="1621536"/>
                    <a:pt x="753364" y="2085848"/>
                    <a:pt x="1331849" y="2085848"/>
                  </a:cubicBezTo>
                  <a:cubicBezTo>
                    <a:pt x="1902714" y="2085848"/>
                    <a:pt x="2374519" y="1621536"/>
                    <a:pt x="2374519" y="1042924"/>
                  </a:cubicBezTo>
                  <a:cubicBezTo>
                    <a:pt x="2374519" y="464312"/>
                    <a:pt x="1902714" y="0"/>
                    <a:pt x="1331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</p:grpSp>
      <p:grpSp>
        <p:nvGrpSpPr>
          <p:cNvPr id="12" name="Group 12"/>
          <p:cNvGrpSpPr/>
          <p:nvPr/>
        </p:nvGrpSpPr>
        <p:grpSpPr>
          <a:xfrm>
            <a:off x="6701626" y="2987088"/>
            <a:ext cx="1991835" cy="1750254"/>
            <a:chOff x="0" y="0"/>
            <a:chExt cx="2374560" cy="2086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4519" cy="2086610"/>
            </a:xfrm>
            <a:custGeom>
              <a:avLst/>
              <a:gdLst/>
              <a:ahLst/>
              <a:cxnLst/>
              <a:rect l="l" t="t" r="r" b="b"/>
              <a:pathLst>
                <a:path w="2374519" h="2086610">
                  <a:moveTo>
                    <a:pt x="1331849" y="0"/>
                  </a:moveTo>
                  <a:cubicBezTo>
                    <a:pt x="753491" y="0"/>
                    <a:pt x="281559" y="464566"/>
                    <a:pt x="281559" y="1043305"/>
                  </a:cubicBezTo>
                  <a:cubicBezTo>
                    <a:pt x="281559" y="1073785"/>
                    <a:pt x="289179" y="1104265"/>
                    <a:pt x="289179" y="1134745"/>
                  </a:cubicBezTo>
                  <a:cubicBezTo>
                    <a:pt x="0" y="1439291"/>
                    <a:pt x="0" y="1439291"/>
                    <a:pt x="0" y="1439291"/>
                  </a:cubicBezTo>
                  <a:cubicBezTo>
                    <a:pt x="410972" y="1538351"/>
                    <a:pt x="410972" y="1538351"/>
                    <a:pt x="410972" y="1538351"/>
                  </a:cubicBezTo>
                  <a:cubicBezTo>
                    <a:pt x="585978" y="1865757"/>
                    <a:pt x="928497" y="2086610"/>
                    <a:pt x="1331849" y="2086610"/>
                  </a:cubicBezTo>
                  <a:cubicBezTo>
                    <a:pt x="1902714" y="2086610"/>
                    <a:pt x="2374519" y="1622044"/>
                    <a:pt x="2374519" y="1043305"/>
                  </a:cubicBezTo>
                  <a:cubicBezTo>
                    <a:pt x="2374519" y="464566"/>
                    <a:pt x="1902714" y="0"/>
                    <a:pt x="1331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</p:grpSp>
      <p:grpSp>
        <p:nvGrpSpPr>
          <p:cNvPr id="14" name="Group 14"/>
          <p:cNvGrpSpPr/>
          <p:nvPr/>
        </p:nvGrpSpPr>
        <p:grpSpPr>
          <a:xfrm>
            <a:off x="5404336" y="843660"/>
            <a:ext cx="1758106" cy="1797363"/>
            <a:chOff x="0" y="0"/>
            <a:chExt cx="2095920" cy="2142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96008" cy="2142744"/>
            </a:xfrm>
            <a:custGeom>
              <a:avLst/>
              <a:gdLst/>
              <a:ahLst/>
              <a:cxnLst/>
              <a:rect l="l" t="t" r="r" b="b"/>
              <a:pathLst>
                <a:path w="2096008" h="2142744">
                  <a:moveTo>
                    <a:pt x="1051814" y="0"/>
                  </a:moveTo>
                  <a:cubicBezTo>
                    <a:pt x="472567" y="0"/>
                    <a:pt x="0" y="472821"/>
                    <a:pt x="0" y="1052322"/>
                  </a:cubicBezTo>
                  <a:cubicBezTo>
                    <a:pt x="0" y="1311529"/>
                    <a:pt x="99060" y="1548003"/>
                    <a:pt x="259080" y="1731010"/>
                  </a:cubicBezTo>
                  <a:cubicBezTo>
                    <a:pt x="198120" y="2142744"/>
                    <a:pt x="198120" y="2142744"/>
                    <a:pt x="198120" y="2142744"/>
                  </a:cubicBezTo>
                  <a:cubicBezTo>
                    <a:pt x="586867" y="1990217"/>
                    <a:pt x="586867" y="1990217"/>
                    <a:pt x="586867" y="1990217"/>
                  </a:cubicBezTo>
                  <a:cubicBezTo>
                    <a:pt x="724027" y="2058797"/>
                    <a:pt x="884047" y="2097024"/>
                    <a:pt x="1051814" y="2097024"/>
                  </a:cubicBezTo>
                  <a:cubicBezTo>
                    <a:pt x="1623441" y="2097024"/>
                    <a:pt x="2096008" y="1624203"/>
                    <a:pt x="2096008" y="1052322"/>
                  </a:cubicBezTo>
                  <a:cubicBezTo>
                    <a:pt x="2095881" y="472821"/>
                    <a:pt x="1623441" y="0"/>
                    <a:pt x="10518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</p:grpSp>
      <p:sp>
        <p:nvSpPr>
          <p:cNvPr id="16" name="TextBox 16"/>
          <p:cNvSpPr txBox="1"/>
          <p:nvPr/>
        </p:nvSpPr>
        <p:spPr>
          <a:xfrm>
            <a:off x="1814327" y="4216113"/>
            <a:ext cx="4493296" cy="3214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4"/>
              </a:lnSpc>
            </a:pPr>
            <a:r>
              <a:rPr lang="ru-RU" sz="3320" dirty="0" smtClean="0">
                <a:solidFill>
                  <a:srgbClr val="FFFFFF"/>
                </a:solidFill>
                <a:latin typeface="Montserrat"/>
              </a:rPr>
              <a:t>Подростков  </a:t>
            </a:r>
            <a:br>
              <a:rPr lang="ru-RU" sz="3320" dirty="0" smtClean="0">
                <a:solidFill>
                  <a:srgbClr val="FFFFFF"/>
                </a:solidFill>
                <a:latin typeface="Montserrat"/>
              </a:rPr>
            </a:br>
            <a:r>
              <a:rPr lang="ru-RU" sz="3320" dirty="0">
                <a:solidFill>
                  <a:srgbClr val="FFFFFF"/>
                </a:solidFill>
                <a:latin typeface="Montserrat"/>
              </a:rPr>
              <a:t>признаны </a:t>
            </a:r>
            <a:r>
              <a:rPr lang="ru-RU" sz="3320" dirty="0" smtClean="0">
                <a:solidFill>
                  <a:srgbClr val="FFFFFF"/>
                </a:solidFill>
                <a:latin typeface="Montserrat"/>
              </a:rPr>
              <a:t>подозреваемыми по</a:t>
            </a:r>
            <a:r>
              <a:rPr lang="ru-RU" sz="3320" dirty="0">
                <a:solidFill>
                  <a:srgbClr val="FFFFFF"/>
                </a:solidFill>
                <a:latin typeface="Montserrat"/>
              </a:rPr>
              <a:t/>
            </a:r>
            <a:br>
              <a:rPr lang="ru-RU" sz="3320" dirty="0">
                <a:solidFill>
                  <a:srgbClr val="FFFFFF"/>
                </a:solidFill>
                <a:latin typeface="Montserrat"/>
              </a:rPr>
            </a:br>
            <a:r>
              <a:rPr lang="ru-RU" sz="2800" dirty="0" err="1" smtClean="0">
                <a:solidFill>
                  <a:srgbClr val="FFFFFF"/>
                </a:solidFill>
                <a:latin typeface="Montserrat"/>
              </a:rPr>
              <a:t>киберпреступлениям</a:t>
            </a:r>
            <a:endParaRPr lang="en-US" sz="2800" dirty="0">
              <a:solidFill>
                <a:srgbClr val="FFFFFF"/>
              </a:solidFill>
              <a:latin typeface="Montserrat"/>
            </a:endParaRPr>
          </a:p>
          <a:p>
            <a:pPr marL="0" lvl="0" indent="0">
              <a:spcBef>
                <a:spcPct val="0"/>
              </a:spcBef>
            </a:pPr>
            <a:r>
              <a:rPr lang="ru-RU" sz="900" dirty="0" smtClean="0">
                <a:solidFill>
                  <a:srgbClr val="FFFFFF"/>
                </a:solidFill>
                <a:latin typeface="Montserrat Bold"/>
              </a:rPr>
              <a:t>     </a:t>
            </a:r>
            <a:r>
              <a:rPr lang="ru-RU" sz="3320" dirty="0" smtClean="0">
                <a:solidFill>
                  <a:srgbClr val="FFFFFF"/>
                </a:solidFill>
                <a:latin typeface="Montserrat Bold"/>
              </a:rPr>
              <a:t/>
            </a:r>
            <a:br>
              <a:rPr lang="ru-RU" sz="3320" dirty="0" smtClean="0">
                <a:solidFill>
                  <a:srgbClr val="FFFFFF"/>
                </a:solidFill>
                <a:latin typeface="Montserrat Bold"/>
              </a:rPr>
            </a:br>
            <a:r>
              <a:rPr lang="ru-RU" sz="3320" dirty="0" smtClean="0">
                <a:solidFill>
                  <a:srgbClr val="FFFFFF"/>
                </a:solidFill>
                <a:latin typeface="Montserrat Bold"/>
              </a:rPr>
              <a:t>     март, </a:t>
            </a:r>
            <a:r>
              <a:rPr lang="en-US" sz="3320" dirty="0" smtClean="0">
                <a:solidFill>
                  <a:srgbClr val="FFFFFF"/>
                </a:solidFill>
                <a:latin typeface="Montserrat Bold"/>
              </a:rPr>
              <a:t>2024</a:t>
            </a:r>
            <a:endParaRPr lang="en-US" sz="332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5521" y="1200478"/>
            <a:ext cx="1320833" cy="9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ru-RU" sz="5670" dirty="0" smtClean="0">
                <a:solidFill>
                  <a:srgbClr val="FFFFFF"/>
                </a:solidFill>
                <a:latin typeface="Montserrat Bold"/>
              </a:rPr>
              <a:t>4</a:t>
            </a:r>
            <a:r>
              <a:rPr lang="en-US" sz="5670" dirty="0" smtClean="0">
                <a:solidFill>
                  <a:srgbClr val="FFFFFF"/>
                </a:solidFill>
                <a:latin typeface="Montserrat Bold"/>
              </a:rPr>
              <a:t>’</a:t>
            </a:r>
            <a:endParaRPr lang="en-US" sz="567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16751" y="547669"/>
            <a:ext cx="8059709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 340 УК (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Заведомо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ложное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сообщение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об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опасности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), </a:t>
            </a: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14,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14, 15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все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учащиеся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витебских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школ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.</a:t>
            </a:r>
            <a:endParaRPr lang="en-US" sz="2499" dirty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Вплоть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до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7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лишения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свободы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.</a:t>
            </a:r>
            <a:endParaRPr lang="ru-RU" sz="2499" dirty="0" smtClean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*12 летний – не достиг возраста привлечения.</a:t>
            </a:r>
            <a:endParaRPr lang="en-US" sz="2499" dirty="0">
              <a:solidFill>
                <a:srgbClr val="101010"/>
              </a:solidFill>
              <a:latin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883961" y="3417715"/>
            <a:ext cx="649249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 209 УК (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Мошенничество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), 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17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учащи</a:t>
            </a: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й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ся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колледж</a:t>
            </a: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а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.</a:t>
            </a:r>
            <a:endParaRPr lang="en-US" sz="2499" dirty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Вплоть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до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10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лишения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свободы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69686" y="5771064"/>
            <a:ext cx="712653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 222 УК (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Незаконный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оборот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средств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платежа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)</a:t>
            </a: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499"/>
              </a:lnSpc>
            </a:pP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Вплоть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до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10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лишения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свободы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6751" y="8065398"/>
            <a:ext cx="821548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 212 УК (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Хищение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имущества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путем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модификации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компьютерной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информации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),</a:t>
            </a:r>
          </a:p>
          <a:p>
            <a:pPr>
              <a:lnSpc>
                <a:spcPts val="3499"/>
              </a:lnSpc>
            </a:pP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учащи</a:t>
            </a:r>
            <a:r>
              <a:rPr lang="ru-RU" sz="2499" dirty="0" smtClean="0">
                <a:solidFill>
                  <a:srgbClr val="101010"/>
                </a:solidFill>
                <a:latin typeface="Montserrat"/>
              </a:rPr>
              <a:t>е</a:t>
            </a:r>
            <a:r>
              <a:rPr lang="en-US" sz="2499" dirty="0" err="1" smtClean="0">
                <a:solidFill>
                  <a:srgbClr val="101010"/>
                </a:solidFill>
                <a:latin typeface="Montserrat"/>
              </a:rPr>
              <a:t>ся</a:t>
            </a:r>
            <a:r>
              <a:rPr lang="en-US" sz="2499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средней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школы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области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Вплоть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до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12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лет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лишения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99" dirty="0" err="1">
                <a:solidFill>
                  <a:srgbClr val="101010"/>
                </a:solidFill>
                <a:latin typeface="Montserrat"/>
              </a:rPr>
              <a:t>свободы</a:t>
            </a:r>
            <a:r>
              <a:rPr lang="en-US" sz="2499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08564" y="3320351"/>
            <a:ext cx="1320833" cy="9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ru-RU" sz="5670" dirty="0" smtClean="0">
                <a:solidFill>
                  <a:srgbClr val="FFFFFF"/>
                </a:solidFill>
                <a:latin typeface="Montserrat Bold"/>
              </a:rPr>
              <a:t>1</a:t>
            </a:r>
            <a:endParaRPr lang="en-US" sz="567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108564" y="5878556"/>
            <a:ext cx="1320833" cy="9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ru-RU" sz="5670" dirty="0" smtClean="0">
                <a:solidFill>
                  <a:srgbClr val="FFFFFF"/>
                </a:solidFill>
                <a:latin typeface="Montserrat Bold"/>
              </a:rPr>
              <a:t>6</a:t>
            </a:r>
            <a:endParaRPr lang="en-US" sz="567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585521" y="8057026"/>
            <a:ext cx="1320833" cy="9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8"/>
              </a:lnSpc>
            </a:pPr>
            <a:r>
              <a:rPr lang="ru-RU" sz="5670" dirty="0" smtClean="0">
                <a:solidFill>
                  <a:srgbClr val="FFFFFF"/>
                </a:solidFill>
                <a:latin typeface="Montserrat Bold"/>
              </a:rPr>
              <a:t>2</a:t>
            </a:r>
            <a:endParaRPr lang="en-US" sz="5670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5099601" y="7176625"/>
            <a:ext cx="457877" cy="45787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54450" y="5686149"/>
            <a:ext cx="457877" cy="45787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054450" y="4121207"/>
            <a:ext cx="457877" cy="45787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099601" y="2758149"/>
            <a:ext cx="457877" cy="457877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rot="-1898322">
            <a:off x="-1987267" y="8095155"/>
            <a:ext cx="4891502" cy="4903762"/>
          </a:xfrm>
          <a:custGeom>
            <a:avLst/>
            <a:gdLst/>
            <a:ahLst/>
            <a:cxnLst/>
            <a:rect l="l" t="t" r="r" b="b"/>
            <a:pathLst>
              <a:path w="4891502" h="4903762">
                <a:moveTo>
                  <a:pt x="0" y="0"/>
                </a:moveTo>
                <a:lnTo>
                  <a:pt x="4891502" y="0"/>
                </a:lnTo>
                <a:lnTo>
                  <a:pt x="4891502" y="4903762"/>
                </a:lnTo>
                <a:lnTo>
                  <a:pt x="0" y="490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751354" y="2551011"/>
            <a:ext cx="1434164" cy="1555799"/>
          </a:xfrm>
          <a:custGeom>
            <a:avLst/>
            <a:gdLst/>
            <a:ahLst/>
            <a:cxnLst/>
            <a:rect l="l" t="t" r="r" b="b"/>
            <a:pathLst>
              <a:path w="1882077" h="2041701">
                <a:moveTo>
                  <a:pt x="0" y="0"/>
                </a:moveTo>
                <a:lnTo>
                  <a:pt x="1882077" y="0"/>
                </a:lnTo>
                <a:lnTo>
                  <a:pt x="1882077" y="2041701"/>
                </a:lnTo>
                <a:lnTo>
                  <a:pt x="0" y="2041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64960" y="4670706"/>
            <a:ext cx="1767695" cy="128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23"/>
              </a:lnSpc>
            </a:pPr>
            <a:r>
              <a:rPr lang="ru-RU" sz="7588" dirty="0" smtClean="0">
                <a:solidFill>
                  <a:srgbClr val="FFFFFF"/>
                </a:solidFill>
                <a:latin typeface="Montserrat Bold"/>
              </a:rPr>
              <a:t>13</a:t>
            </a:r>
            <a:endParaRPr lang="en-US" sz="7588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6618" y="602076"/>
            <a:ext cx="526958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84"/>
              </a:lnSpc>
            </a:pPr>
            <a:r>
              <a:rPr lang="en-US" sz="3200" b="1" dirty="0">
                <a:solidFill>
                  <a:srgbClr val="7030A0"/>
                </a:solidFill>
                <a:latin typeface="Montserrat"/>
              </a:rPr>
              <a:t>Киберпреступность </a:t>
            </a:r>
            <a:r>
              <a:rPr lang="ru-RU" sz="3200" b="1" dirty="0" smtClean="0">
                <a:solidFill>
                  <a:srgbClr val="7030A0"/>
                </a:solidFill>
                <a:latin typeface="Montserra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tserrat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Montserrat"/>
              </a:rPr>
              <a:t>несовершеннолетних</a:t>
            </a:r>
            <a:endParaRPr lang="en-US" sz="3200" b="1" dirty="0">
              <a:solidFill>
                <a:srgbClr val="7030A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7016" y="3798707"/>
            <a:ext cx="909784" cy="910193"/>
          </a:xfrm>
          <a:custGeom>
            <a:avLst/>
            <a:gdLst/>
            <a:ahLst/>
            <a:cxnLst/>
            <a:rect l="l" t="t" r="r" b="b"/>
            <a:pathLst>
              <a:path w="909784" h="910193">
                <a:moveTo>
                  <a:pt x="0" y="0"/>
                </a:moveTo>
                <a:lnTo>
                  <a:pt x="909784" y="0"/>
                </a:lnTo>
                <a:lnTo>
                  <a:pt x="909784" y="910192"/>
                </a:lnTo>
                <a:lnTo>
                  <a:pt x="0" y="910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898322">
            <a:off x="15007144" y="5489357"/>
            <a:ext cx="7940934" cy="8334831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898322">
            <a:off x="-3954283" y="-3708793"/>
            <a:ext cx="8197437" cy="7934351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667998" y="3781397"/>
            <a:ext cx="622477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45"/>
              </a:lnSpc>
            </a:pPr>
            <a:r>
              <a:rPr lang="en-US" sz="3537" dirty="0">
                <a:solidFill>
                  <a:srgbClr val="000000"/>
                </a:solidFill>
                <a:latin typeface="Montserrat Bold"/>
              </a:rPr>
              <a:t>Telegram-</a:t>
            </a:r>
            <a:r>
              <a:rPr lang="en-US" sz="3537" dirty="0" err="1">
                <a:solidFill>
                  <a:srgbClr val="000000"/>
                </a:solidFill>
                <a:latin typeface="Montserrat Bold"/>
              </a:rPr>
              <a:t>канал</a:t>
            </a:r>
            <a:r>
              <a:rPr lang="en-US" sz="3537" dirty="0">
                <a:solidFill>
                  <a:srgbClr val="000000"/>
                </a:solidFill>
                <a:latin typeface="Montserrat Bold"/>
              </a:rPr>
              <a:t> “</a:t>
            </a:r>
            <a:r>
              <a:rPr lang="en-US" sz="3537" dirty="0" err="1">
                <a:solidFill>
                  <a:srgbClr val="000000"/>
                </a:solidFill>
                <a:latin typeface="Montserrat Bold"/>
              </a:rPr>
              <a:t>Цифровая</a:t>
            </a:r>
            <a:r>
              <a:rPr lang="en-US" sz="353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537" dirty="0" err="1">
                <a:solidFill>
                  <a:srgbClr val="000000"/>
                </a:solidFill>
                <a:latin typeface="Montserrat Bold"/>
              </a:rPr>
              <a:t>грамотность</a:t>
            </a:r>
            <a:r>
              <a:rPr lang="en-US" sz="3537" dirty="0">
                <a:solidFill>
                  <a:srgbClr val="000000"/>
                </a:solidFill>
                <a:latin typeface="Montserrat Bold"/>
              </a:rPr>
              <a:t>”</a:t>
            </a:r>
          </a:p>
          <a:p>
            <a:pPr>
              <a:lnSpc>
                <a:spcPts val="4245"/>
              </a:lnSpc>
            </a:pPr>
            <a:r>
              <a:rPr lang="en-US" sz="3537" dirty="0" smtClean="0">
                <a:solidFill>
                  <a:srgbClr val="000000"/>
                </a:solidFill>
                <a:latin typeface="Montserrat Bold"/>
              </a:rPr>
              <a:t>@</a:t>
            </a:r>
            <a:r>
              <a:rPr lang="en-US" sz="3537" dirty="0" err="1" smtClean="0">
                <a:solidFill>
                  <a:srgbClr val="000000"/>
                </a:solidFill>
                <a:latin typeface="Montserrat Bold"/>
              </a:rPr>
              <a:t>cifgram</a:t>
            </a:r>
            <a:endParaRPr lang="en-US" sz="3537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19284" y="1263445"/>
            <a:ext cx="1145248" cy="1239757"/>
          </a:xfrm>
          <a:custGeom>
            <a:avLst/>
            <a:gdLst/>
            <a:ahLst/>
            <a:cxnLst/>
            <a:rect l="l" t="t" r="r" b="b"/>
            <a:pathLst>
              <a:path w="1499136" h="1502912">
                <a:moveTo>
                  <a:pt x="0" y="0"/>
                </a:moveTo>
                <a:lnTo>
                  <a:pt x="1499136" y="0"/>
                </a:lnTo>
                <a:lnTo>
                  <a:pt x="1499136" y="1502912"/>
                </a:lnTo>
                <a:lnTo>
                  <a:pt x="0" y="1502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67998" y="1257300"/>
            <a:ext cx="670946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3"/>
              </a:lnSpc>
            </a:pP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Управление</a:t>
            </a:r>
            <a:r>
              <a:rPr lang="en-US" sz="28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по</a:t>
            </a:r>
            <a:r>
              <a:rPr lang="en-US" sz="28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45" dirty="0" err="1">
                <a:solidFill>
                  <a:srgbClr val="000000"/>
                </a:solidFill>
                <a:latin typeface="Montserrat"/>
              </a:rPr>
              <a:t>противодействию</a:t>
            </a:r>
            <a:endParaRPr lang="en-US" sz="2845" dirty="0">
              <a:solidFill>
                <a:srgbClr val="000000"/>
              </a:solidFill>
              <a:latin typeface="Montserrat"/>
            </a:endParaRPr>
          </a:p>
          <a:p>
            <a:pPr marL="0" lvl="0" indent="0" algn="l">
              <a:lnSpc>
                <a:spcPts val="3983"/>
              </a:lnSpc>
              <a:spcBef>
                <a:spcPct val="0"/>
              </a:spcBef>
            </a:pPr>
            <a:r>
              <a:rPr lang="en-US" sz="2845" dirty="0">
                <a:solidFill>
                  <a:srgbClr val="000000"/>
                </a:solidFill>
                <a:latin typeface="Montserrat"/>
              </a:rPr>
              <a:t>киберпреступности </a:t>
            </a:r>
            <a:r>
              <a:rPr lang="ru-RU" sz="2845" dirty="0" smtClean="0">
                <a:solidFill>
                  <a:srgbClr val="000000"/>
                </a:solidFill>
                <a:latin typeface="Montserrat"/>
              </a:rPr>
              <a:t>криминальной милиции </a:t>
            </a:r>
          </a:p>
          <a:p>
            <a:pPr marL="0" lvl="0" indent="0" algn="l">
              <a:lnSpc>
                <a:spcPts val="3983"/>
              </a:lnSpc>
              <a:spcBef>
                <a:spcPct val="0"/>
              </a:spcBef>
            </a:pPr>
            <a:r>
              <a:rPr lang="ru-RU" sz="2845" dirty="0" smtClean="0">
                <a:solidFill>
                  <a:srgbClr val="000000"/>
                </a:solidFill>
                <a:latin typeface="Montserrat"/>
              </a:rPr>
              <a:t>УВД Витебского облисполкома</a:t>
            </a:r>
            <a:endParaRPr lang="en-US" sz="2845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380" y="2019319"/>
            <a:ext cx="7528438" cy="6986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00FE">
                <a:alpha val="100000"/>
              </a:srgbClr>
            </a:gs>
            <a:gs pos="25000">
              <a:srgbClr val="C900FE">
                <a:alpha val="100000"/>
              </a:srgbClr>
            </a:gs>
            <a:gs pos="50000">
              <a:srgbClr val="A136FF">
                <a:alpha val="100000"/>
              </a:srgbClr>
            </a:gs>
            <a:gs pos="75000">
              <a:srgbClr val="5142F0">
                <a:alpha val="100000"/>
              </a:srgbClr>
            </a:gs>
            <a:gs pos="100000">
              <a:srgbClr val="0033D9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98322">
            <a:off x="15528401" y="-2884802"/>
            <a:ext cx="8700980" cy="8722787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06407" y="-927288"/>
            <a:ext cx="9192806" cy="11746397"/>
            <a:chOff x="0" y="0"/>
            <a:chExt cx="2421151" cy="30937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1151" cy="3093701"/>
            </a:xfrm>
            <a:custGeom>
              <a:avLst/>
              <a:gdLst/>
              <a:ahLst/>
              <a:cxnLst/>
              <a:rect l="l" t="t" r="r" b="b"/>
              <a:pathLst>
                <a:path w="2421151" h="3093701">
                  <a:moveTo>
                    <a:pt x="0" y="0"/>
                  </a:moveTo>
                  <a:lnTo>
                    <a:pt x="2421151" y="0"/>
                  </a:lnTo>
                  <a:lnTo>
                    <a:pt x="2421151" y="3093701"/>
                  </a:lnTo>
                  <a:lnTo>
                    <a:pt x="0" y="30937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21151" cy="3141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734526">
            <a:off x="-3257078" y="7773230"/>
            <a:ext cx="7347813" cy="7366228"/>
          </a:xfrm>
          <a:custGeom>
            <a:avLst/>
            <a:gdLst/>
            <a:ahLst/>
            <a:cxnLst/>
            <a:rect l="l" t="t" r="r" b="b"/>
            <a:pathLst>
              <a:path w="7347813" h="7366228">
                <a:moveTo>
                  <a:pt x="0" y="0"/>
                </a:moveTo>
                <a:lnTo>
                  <a:pt x="7347812" y="0"/>
                </a:lnTo>
                <a:lnTo>
                  <a:pt x="7347812" y="7366229"/>
                </a:lnTo>
                <a:lnTo>
                  <a:pt x="0" y="736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6574378"/>
            <a:ext cx="5958261" cy="38460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8429" y="752792"/>
            <a:ext cx="5021404" cy="91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06"/>
              </a:lnSpc>
              <a:spcBef>
                <a:spcPct val="0"/>
              </a:spcBef>
            </a:pPr>
            <a:r>
              <a:rPr lang="en-US" sz="5921">
                <a:solidFill>
                  <a:srgbClr val="F4F6FC"/>
                </a:solidFill>
                <a:latin typeface="Roboto Bold"/>
              </a:rPr>
              <a:t>Статистика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8429" y="1869089"/>
            <a:ext cx="5655438" cy="759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r>
              <a:rPr lang="en-US" sz="2164">
                <a:solidFill>
                  <a:srgbClr val="FFFFFF"/>
                </a:solidFill>
                <a:latin typeface="Montserrat"/>
              </a:rPr>
              <a:t>Имущественный вред, причиненный  киберпреступлениями в 2023 году гражданам </a:t>
            </a:r>
            <a:r>
              <a:rPr lang="en-US" sz="2164" u="none" strike="noStrike">
                <a:solidFill>
                  <a:srgbClr val="FFFFFF"/>
                </a:solidFill>
                <a:latin typeface="Montserrat"/>
              </a:rPr>
              <a:t>жителям Витебской области составил более 2,5 млн рублей.</a:t>
            </a: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endParaRPr lang="en-US" sz="2164" u="none" strike="noStrike">
              <a:solidFill>
                <a:srgbClr val="FFFFFF"/>
              </a:solidFill>
              <a:latin typeface="Montserrat"/>
            </a:endParaRP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r>
              <a:rPr lang="en-US" sz="2164" u="none" strike="noStrike">
                <a:solidFill>
                  <a:srgbClr val="FFFFFF"/>
                </a:solidFill>
                <a:latin typeface="Montserrat"/>
              </a:rPr>
              <a:t>80% преступлений совершается в отношении городских жителей.</a:t>
            </a: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endParaRPr lang="en-US" sz="2164" u="none" strike="noStrike">
              <a:solidFill>
                <a:srgbClr val="FFFFFF"/>
              </a:solidFill>
              <a:latin typeface="Montserrat"/>
            </a:endParaRP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r>
              <a:rPr lang="en-US" sz="2164" u="none" strike="noStrike">
                <a:solidFill>
                  <a:srgbClr val="FFFFFF"/>
                </a:solidFill>
                <a:latin typeface="Montserrat"/>
              </a:rPr>
              <a:t>Самым пожилым по 86 лет, из Витебского района и Витебска, они установили программное обеспечение</a:t>
            </a: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endParaRPr lang="en-US" sz="2164" u="none" strike="noStrike">
              <a:solidFill>
                <a:srgbClr val="FFFFFF"/>
              </a:solidFill>
              <a:latin typeface="Montserrat"/>
            </a:endParaRP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r>
              <a:rPr lang="en-US" sz="2164" u="none" strike="noStrike">
                <a:solidFill>
                  <a:srgbClr val="FFFFFF"/>
                </a:solidFill>
                <a:latin typeface="Montserrat"/>
              </a:rPr>
              <a:t>В 2023 году пострадали не менее 91 работника государственных учреждений образования, из них 76 причинен материальный ущерб. </a:t>
            </a: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endParaRPr lang="en-US" sz="2164" u="none" strike="noStrike">
              <a:solidFill>
                <a:srgbClr val="FFFFFF"/>
              </a:solidFill>
              <a:latin typeface="Montserrat"/>
            </a:endParaRPr>
          </a:p>
          <a:p>
            <a:pPr marL="0" lvl="0" indent="0" algn="l">
              <a:lnSpc>
                <a:spcPts val="3030"/>
              </a:lnSpc>
              <a:spcBef>
                <a:spcPct val="0"/>
              </a:spcBef>
            </a:pPr>
            <a:r>
              <a:rPr lang="en-US" sz="2164" u="none" strike="noStrike">
                <a:solidFill>
                  <a:srgbClr val="FFFFFF"/>
                </a:solidFill>
                <a:latin typeface="Montserrat"/>
              </a:rPr>
              <a:t>Средний возраст 44 года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35189" y="1336324"/>
            <a:ext cx="82596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ПОРТРЕТ жертвы киберпреступника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35189" y="2031581"/>
            <a:ext cx="5394000" cy="207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7"/>
              </a:lnSpc>
            </a:pPr>
            <a:r>
              <a:rPr lang="en-US" sz="2362">
                <a:solidFill>
                  <a:srgbClr val="000000"/>
                </a:solidFill>
                <a:latin typeface="Open Sans"/>
              </a:rPr>
              <a:t>женщины - 60%;</a:t>
            </a:r>
          </a:p>
          <a:p>
            <a:pPr>
              <a:lnSpc>
                <a:spcPts val="3307"/>
              </a:lnSpc>
            </a:pPr>
            <a:r>
              <a:rPr lang="en-US" sz="2362">
                <a:solidFill>
                  <a:srgbClr val="000000"/>
                </a:solidFill>
                <a:latin typeface="Open Sans"/>
              </a:rPr>
              <a:t>в возрасте от 18 до 60 лет - 81%;  </a:t>
            </a:r>
          </a:p>
          <a:p>
            <a:pPr>
              <a:lnSpc>
                <a:spcPts val="3307"/>
              </a:lnSpc>
            </a:pPr>
            <a:r>
              <a:rPr lang="en-US" sz="2362">
                <a:solidFill>
                  <a:srgbClr val="000000"/>
                </a:solidFill>
                <a:latin typeface="Open Sans"/>
              </a:rPr>
              <a:t>с высшим образованием - 41%;</a:t>
            </a:r>
          </a:p>
          <a:p>
            <a:pPr>
              <a:lnSpc>
                <a:spcPts val="3307"/>
              </a:lnSpc>
            </a:pPr>
            <a:r>
              <a:rPr lang="en-US" sz="2362">
                <a:solidFill>
                  <a:srgbClr val="000000"/>
                </a:solidFill>
                <a:latin typeface="Open Sans"/>
              </a:rPr>
              <a:t>со средним уровнем дохода;</a:t>
            </a:r>
          </a:p>
          <a:p>
            <a:pPr algn="l">
              <a:lnSpc>
                <a:spcPts val="3307"/>
              </a:lnSpc>
            </a:pPr>
            <a:r>
              <a:rPr lang="en-US" sz="2362">
                <a:solidFill>
                  <a:srgbClr val="000000"/>
                </a:solidFill>
                <a:latin typeface="Open Sans"/>
              </a:rPr>
              <a:t>имеющая постоянную работу;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44865" y="4354196"/>
            <a:ext cx="8249928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Open Sans"/>
              </a:rPr>
              <a:t>В 2024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году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уже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пострадали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более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Open Sans"/>
              </a:rPr>
              <a:t>400</a:t>
            </a:r>
            <a:r>
              <a:rPr lang="en-US" sz="23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граждан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Open Sans"/>
              </a:rPr>
              <a:t>(</a:t>
            </a:r>
            <a:r>
              <a:rPr lang="ru-RU" sz="2300" dirty="0" smtClean="0">
                <a:solidFill>
                  <a:srgbClr val="000000"/>
                </a:solidFill>
                <a:latin typeface="Open Sans"/>
              </a:rPr>
              <a:t>около </a:t>
            </a:r>
            <a:r>
              <a:rPr lang="en-US" sz="2300" dirty="0" smtClean="0">
                <a:solidFill>
                  <a:srgbClr val="000000"/>
                </a:solidFill>
                <a:latin typeface="Open Sans"/>
              </a:rPr>
              <a:t>40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человек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еженедельно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).</a:t>
            </a:r>
          </a:p>
          <a:p>
            <a:pPr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Максимальный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ущерб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одного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потерпевшего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составил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более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97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тысяч</a:t>
            </a:r>
            <a:r>
              <a:rPr lang="en-US" sz="2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"/>
              </a:rPr>
              <a:t>рублей</a:t>
            </a:r>
            <a:r>
              <a:rPr lang="en-US" sz="2300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sz="2300" dirty="0" smtClean="0">
                <a:solidFill>
                  <a:srgbClr val="000000"/>
                </a:solidFill>
                <a:latin typeface="Open Sans"/>
              </a:rPr>
              <a:t> Женщина перевела переводила деньги за посылку от мужчины с сайта знакомств.</a:t>
            </a:r>
            <a:endParaRPr lang="en-US" sz="23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44864" y="470595"/>
            <a:ext cx="824992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0"/>
              </a:lnSpc>
            </a:pPr>
            <a:r>
              <a:rPr lang="en-US" sz="2900" dirty="0" err="1">
                <a:solidFill>
                  <a:srgbClr val="000000"/>
                </a:solidFill>
                <a:latin typeface="Open Sans"/>
              </a:rPr>
              <a:t>Киберпреступления</a:t>
            </a:r>
            <a:r>
              <a:rPr lang="en-US" sz="29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Open Sans"/>
              </a:rPr>
              <a:t>состав</a:t>
            </a:r>
            <a:r>
              <a:rPr lang="ru-RU" sz="2900" dirty="0" smtClean="0">
                <a:solidFill>
                  <a:srgbClr val="000000"/>
                </a:solidFill>
                <a:latin typeface="Open Sans"/>
              </a:rPr>
              <a:t>или</a:t>
            </a:r>
            <a:r>
              <a:rPr lang="en-US" sz="29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Open Sans"/>
              </a:rPr>
              <a:t>19% </a:t>
            </a:r>
            <a:r>
              <a:rPr lang="en-US" sz="2900" dirty="0" err="1">
                <a:solidFill>
                  <a:srgbClr val="000000"/>
                </a:solidFill>
                <a:latin typeface="Open Sans"/>
              </a:rPr>
              <a:t>от</a:t>
            </a:r>
            <a:r>
              <a:rPr lang="en-US" sz="29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9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Open Sans"/>
              </a:rPr>
              <a:t>зарегистрированных</a:t>
            </a:r>
            <a:r>
              <a:rPr lang="ru-RU" sz="2900" dirty="0" smtClean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900" dirty="0" err="1" smtClean="0">
                <a:solidFill>
                  <a:srgbClr val="000000"/>
                </a:solidFill>
                <a:latin typeface="Open Sans"/>
              </a:rPr>
              <a:t>области</a:t>
            </a:r>
            <a:r>
              <a:rPr lang="ru-RU" sz="2900" dirty="0" smtClean="0">
                <a:solidFill>
                  <a:srgbClr val="000000"/>
                </a:solidFill>
                <a:latin typeface="Open Sans"/>
              </a:rPr>
              <a:t> за 2023 год.</a:t>
            </a:r>
            <a:r>
              <a:rPr lang="en-US" sz="2900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29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4912" y="2647315"/>
            <a:ext cx="5087513" cy="50875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47662" y="2586001"/>
            <a:ext cx="2073502" cy="207350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33350"/>
              <a:ext cx="660400" cy="603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Bold"/>
                </a:rPr>
                <a:t>АККА</a:t>
              </a:r>
            </a:p>
            <a:p>
              <a:pPr algn="ctr">
                <a:lnSpc>
                  <a:spcPts val="30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Bold"/>
                </a:rPr>
                <a:t>УНТ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66836" y="2586001"/>
            <a:ext cx="2073502" cy="207350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33350"/>
              <a:ext cx="660400" cy="603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Bold"/>
                </a:rPr>
                <a:t>ДЕНЬ-ГИ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47662" y="5717690"/>
            <a:ext cx="1997270" cy="2030519"/>
            <a:chOff x="0" y="0"/>
            <a:chExt cx="1259339" cy="12803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9339" cy="1280303"/>
            </a:xfrm>
            <a:custGeom>
              <a:avLst/>
              <a:gdLst/>
              <a:ahLst/>
              <a:cxnLst/>
              <a:rect l="l" t="t" r="r" b="b"/>
              <a:pathLst>
                <a:path w="1259339" h="1280303">
                  <a:moveTo>
                    <a:pt x="629669" y="0"/>
                  </a:moveTo>
                  <a:cubicBezTo>
                    <a:pt x="281913" y="0"/>
                    <a:pt x="0" y="286606"/>
                    <a:pt x="0" y="640152"/>
                  </a:cubicBezTo>
                  <a:cubicBezTo>
                    <a:pt x="0" y="993697"/>
                    <a:pt x="281913" y="1280303"/>
                    <a:pt x="629669" y="1280303"/>
                  </a:cubicBezTo>
                  <a:cubicBezTo>
                    <a:pt x="977426" y="1280303"/>
                    <a:pt x="1259339" y="993697"/>
                    <a:pt x="1259339" y="640152"/>
                  </a:cubicBezTo>
                  <a:cubicBezTo>
                    <a:pt x="1259339" y="286606"/>
                    <a:pt x="977426" y="0"/>
                    <a:pt x="629669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8063" y="177178"/>
              <a:ext cx="1023213" cy="9830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Montserrat Bold"/>
                </a:rPr>
                <a:t>ЗВОН</a:t>
              </a:r>
            </a:p>
            <a:p>
              <a:pPr algn="ctr">
                <a:lnSpc>
                  <a:spcPts val="30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Montserrat Bold"/>
                </a:rPr>
                <a:t>ОК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21899" y="5794422"/>
            <a:ext cx="1889628" cy="2034173"/>
            <a:chOff x="0" y="0"/>
            <a:chExt cx="1134307" cy="12210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4307" cy="1221074"/>
            </a:xfrm>
            <a:custGeom>
              <a:avLst/>
              <a:gdLst/>
              <a:ahLst/>
              <a:cxnLst/>
              <a:rect l="l" t="t" r="r" b="b"/>
              <a:pathLst>
                <a:path w="1134307" h="1221074">
                  <a:moveTo>
                    <a:pt x="567153" y="0"/>
                  </a:moveTo>
                  <a:cubicBezTo>
                    <a:pt x="253923" y="0"/>
                    <a:pt x="0" y="273347"/>
                    <a:pt x="0" y="610537"/>
                  </a:cubicBezTo>
                  <a:cubicBezTo>
                    <a:pt x="0" y="947727"/>
                    <a:pt x="253923" y="1221074"/>
                    <a:pt x="567153" y="1221074"/>
                  </a:cubicBezTo>
                  <a:cubicBezTo>
                    <a:pt x="880384" y="1221074"/>
                    <a:pt x="1134307" y="947727"/>
                    <a:pt x="1134307" y="610537"/>
                  </a:cubicBezTo>
                  <a:cubicBezTo>
                    <a:pt x="1134307" y="273347"/>
                    <a:pt x="880384" y="0"/>
                    <a:pt x="567153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6341" y="171626"/>
              <a:ext cx="921624" cy="9349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Bold"/>
                </a:rPr>
                <a:t>ДАН</a:t>
              </a:r>
            </a:p>
            <a:p>
              <a:pPr algn="ctr">
                <a:lnSpc>
                  <a:spcPts val="3000"/>
                </a:lnSpc>
              </a:pPr>
              <a:r>
                <a:rPr lang="en-US" sz="3000">
                  <a:solidFill>
                    <a:srgbClr val="000000"/>
                  </a:solidFill>
                  <a:latin typeface="Montserrat Bold"/>
                </a:rPr>
                <a:t>НЫЕ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700" y="1657455"/>
            <a:ext cx="4322943" cy="3778211"/>
            <a:chOff x="0" y="-19050"/>
            <a:chExt cx="5763925" cy="503761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9050"/>
              <a:ext cx="576392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Montserrat Bold"/>
                </a:rPr>
                <a:t>Доступ</a:t>
              </a:r>
              <a:r>
                <a:rPr lang="en-US" sz="2800" dirty="0">
                  <a:solidFill>
                    <a:srgbClr val="000000"/>
                  </a:solidFill>
                  <a:latin typeface="Montserrat Bold"/>
                </a:rPr>
                <a:t> к </a:t>
              </a:r>
              <a:r>
                <a:rPr lang="en-US" sz="2800" dirty="0" err="1">
                  <a:solidFill>
                    <a:srgbClr val="000000"/>
                  </a:solidFill>
                  <a:latin typeface="Montserrat Bold"/>
                </a:rPr>
                <a:t>аккаунту</a:t>
              </a:r>
              <a:endParaRPr lang="en-US" sz="2800" dirty="0">
                <a:solidFill>
                  <a:srgbClr val="000000"/>
                </a:solidFill>
                <a:latin typeface="Montserrat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78087"/>
              <a:ext cx="5763925" cy="4240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Владельцы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сами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предоставляют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доступ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к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своим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аккаунтам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после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чего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с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их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учетной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записи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ru-RU" sz="2200" b="1" dirty="0" smtClean="0">
                  <a:solidFill>
                    <a:srgbClr val="000000"/>
                  </a:solidFill>
                  <a:latin typeface="Montserrat"/>
                </a:rPr>
                <a:t>рассылаются сообщения  </a:t>
              </a:r>
              <a:r>
                <a:rPr lang="ru-RU" sz="2200" dirty="0" smtClean="0">
                  <a:solidFill>
                    <a:srgbClr val="000000"/>
                  </a:solidFill>
                  <a:latin typeface="Montserrat"/>
                </a:rPr>
                <a:t>с просьбой денег в долг или оказать помощь больному человеку.</a:t>
              </a:r>
              <a:endParaRPr lang="en-US" sz="2200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68300" y="1418605"/>
            <a:ext cx="4191000" cy="3790052"/>
            <a:chOff x="0" y="-28575"/>
            <a:chExt cx="5588000" cy="505340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5588000" cy="1127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5"/>
                </a:lnSpc>
              </a:pPr>
              <a:r>
                <a:rPr lang="en-US" sz="2627">
                  <a:solidFill>
                    <a:srgbClr val="000000"/>
                  </a:solidFill>
                  <a:latin typeface="Montserrat Bold"/>
                </a:rPr>
                <a:t>Сообщение в соцсетях или мессенджере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314411"/>
              <a:ext cx="5588000" cy="371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Используя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искусственный</a:t>
              </a: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интеллект</a:t>
              </a: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мошенники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создают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голосовые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сообщения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с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просьбой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перевести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деньги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или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создают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фейковые</a:t>
              </a: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магазины</a:t>
              </a:r>
              <a:endParaRPr lang="en-US" sz="2200" dirty="0">
                <a:solidFill>
                  <a:srgbClr val="000000"/>
                </a:solidFill>
                <a:latin typeface="Montserra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16009" y="5703403"/>
            <a:ext cx="4882886" cy="4175756"/>
            <a:chOff x="0" y="-19050"/>
            <a:chExt cx="6510515" cy="556767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651051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Montserrat Bold"/>
                </a:rPr>
                <a:t>Звонок</a:t>
              </a:r>
              <a:r>
                <a:rPr lang="en-US" sz="2800" dirty="0">
                  <a:solidFill>
                    <a:srgbClr val="000000"/>
                  </a:solidFill>
                  <a:latin typeface="Montserrat Bold"/>
                </a:rPr>
                <a:t> в </a:t>
              </a:r>
              <a:r>
                <a:rPr lang="en-US" sz="2800" dirty="0" err="1">
                  <a:solidFill>
                    <a:srgbClr val="000000"/>
                  </a:solidFill>
                  <a:latin typeface="Montserrat Bold"/>
                </a:rPr>
                <a:t>мессенджере</a:t>
              </a:r>
              <a:endParaRPr lang="en-US" sz="2800" dirty="0">
                <a:solidFill>
                  <a:srgbClr val="000000"/>
                </a:solidFill>
                <a:latin typeface="Montserrat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78087"/>
              <a:ext cx="6510515" cy="4770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Мошенники</a:t>
              </a: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 Bold"/>
                </a:rPr>
                <a:t>представляются</a:t>
              </a: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сотрудниками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правоохранительных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органов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банковских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организаций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родственниками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Montserrat" panose="020B0604020202020204" charset="-52"/>
                </a:rPr>
                <a:t>знакомыми</a:t>
              </a:r>
              <a:r>
                <a:rPr lang="ru-RU" sz="2200" dirty="0">
                  <a:solidFill>
                    <a:srgbClr val="000000"/>
                  </a:solidFill>
                  <a:latin typeface="Montserrat" panose="020B0604020202020204" charset="-52"/>
                </a:rPr>
                <a:t>.</a:t>
              </a:r>
              <a:br>
                <a:rPr lang="ru-RU" sz="2200" dirty="0">
                  <a:solidFill>
                    <a:srgbClr val="000000"/>
                  </a:solidFill>
                  <a:latin typeface="Montserrat" panose="020B0604020202020204" charset="-52"/>
                </a:rPr>
              </a:br>
              <a:r>
                <a:rPr lang="ru-RU" sz="2200" dirty="0">
                  <a:solidFill>
                    <a:srgbClr val="000000"/>
                  </a:solidFill>
                  <a:latin typeface="Montserrat Bold"/>
                </a:rPr>
                <a:t>Могут убедить </a:t>
              </a:r>
              <a:r>
                <a:rPr lang="ru-RU" sz="2200" dirty="0">
                  <a:solidFill>
                    <a:srgbClr val="000000"/>
                  </a:solidFill>
                  <a:latin typeface="Montserrat" panose="020B0604020202020204" charset="-52"/>
                </a:rPr>
                <a:t>установить программное обеспечение, </a:t>
              </a:r>
              <a:r>
                <a:rPr lang="en-US" sz="2200" dirty="0">
                  <a:solidFill>
                    <a:srgbClr val="000000"/>
                  </a:solidFill>
                  <a:latin typeface="Montserrat" panose="020B0604020202020204" charset="-52"/>
                </a:rPr>
                <a:t> </a:t>
              </a:r>
              <a:r>
                <a:rPr lang="ru-RU" sz="2200" dirty="0">
                  <a:solidFill>
                    <a:srgbClr val="000000"/>
                  </a:solidFill>
                  <a:latin typeface="Montserrat" panose="020B0604020202020204" charset="-52"/>
                </a:rPr>
                <a:t>получить кредит, перевести деньги на «защищенный счет». </a:t>
              </a:r>
              <a:endParaRPr lang="en-US" sz="2200" dirty="0">
                <a:solidFill>
                  <a:srgbClr val="000000"/>
                </a:solidFill>
                <a:latin typeface="Montserrat" panose="020B0604020202020204" charset="-52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68300" y="5328603"/>
            <a:ext cx="4191000" cy="4187626"/>
            <a:chOff x="0" y="-28575"/>
            <a:chExt cx="5588000" cy="558350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5588000" cy="112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2"/>
                </a:lnSpc>
              </a:pPr>
              <a:r>
                <a:rPr lang="en-US" sz="2625">
                  <a:solidFill>
                    <a:srgbClr val="000000"/>
                  </a:solidFill>
                  <a:latin typeface="Montserrat Bold"/>
                </a:rPr>
                <a:t>Получение персональных данных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314449"/>
              <a:ext cx="5588000" cy="4240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Montserrat Bold"/>
                </a:rPr>
                <a:t>ФИШИНГ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ru-RU" sz="2200" dirty="0" smtClean="0">
                  <a:solidFill>
                    <a:srgbClr val="000000"/>
                  </a:solidFill>
                  <a:latin typeface="Montserrat"/>
                </a:rPr>
                <a:t>поддельные сайты банковских организаций или </a:t>
              </a:r>
              <a:r>
                <a:rPr lang="ru-RU" sz="2200" dirty="0" err="1" smtClean="0">
                  <a:solidFill>
                    <a:srgbClr val="000000"/>
                  </a:solidFill>
                  <a:latin typeface="Montserrat"/>
                </a:rPr>
                <a:t>криптобирж</a:t>
              </a:r>
              <a:r>
                <a:rPr lang="ru-RU" sz="2200" dirty="0" smtClean="0">
                  <a:solidFill>
                    <a:srgbClr val="000000"/>
                  </a:solidFill>
                  <a:latin typeface="Montserrat"/>
                </a:rPr>
                <a:t>.</a:t>
              </a:r>
              <a:endParaRPr lang="en-US" sz="2200" dirty="0">
                <a:solidFill>
                  <a:srgbClr val="000000"/>
                </a:solidFill>
                <a:latin typeface="Montserrat"/>
              </a:endParaRPr>
            </a:p>
            <a:p>
              <a:pPr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Получив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 smtClean="0">
                  <a:solidFill>
                    <a:srgbClr val="000000"/>
                  </a:solidFill>
                  <a:latin typeface="Montserrat"/>
                </a:rPr>
                <a:t>личны</a:t>
              </a:r>
              <a:r>
                <a:rPr lang="ru-RU" sz="2200" dirty="0" smtClean="0">
                  <a:solidFill>
                    <a:srgbClr val="000000"/>
                  </a:solidFill>
                  <a:latin typeface="Montserrat"/>
                </a:rPr>
                <a:t>е</a:t>
              </a:r>
              <a:r>
                <a:rPr lang="en-US" sz="2200" dirty="0" smtClean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ru-RU" sz="2200" dirty="0" smtClean="0">
                  <a:solidFill>
                    <a:srgbClr val="000000"/>
                  </a:solidFill>
                  <a:latin typeface="Montserrat"/>
                </a:rPr>
                <a:t>данные, похищают деньги или </a:t>
              </a:r>
              <a:r>
                <a:rPr lang="en-US" sz="2200" dirty="0" err="1" smtClean="0">
                  <a:solidFill>
                    <a:srgbClr val="000000"/>
                  </a:solidFill>
                  <a:latin typeface="Montserrat"/>
                </a:rPr>
                <a:t>открывают</a:t>
              </a:r>
              <a:r>
                <a:rPr lang="en-US" sz="2200" dirty="0" smtClean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счета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и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проводят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похищенные</a:t>
              </a:r>
              <a:r>
                <a:rPr lang="en-US" sz="22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Montserrat"/>
                </a:rPr>
                <a:t>деньги</a:t>
              </a:r>
              <a:endParaRPr lang="en-US" sz="2200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121189" y="4076293"/>
            <a:ext cx="2245647" cy="2241098"/>
            <a:chOff x="0" y="0"/>
            <a:chExt cx="1269671" cy="126709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69671" cy="1267099"/>
            </a:xfrm>
            <a:custGeom>
              <a:avLst/>
              <a:gdLst/>
              <a:ahLst/>
              <a:cxnLst/>
              <a:rect l="l" t="t" r="r" b="b"/>
              <a:pathLst>
                <a:path w="1269671" h="1267099">
                  <a:moveTo>
                    <a:pt x="634835" y="0"/>
                  </a:moveTo>
                  <a:cubicBezTo>
                    <a:pt x="284226" y="0"/>
                    <a:pt x="0" y="283650"/>
                    <a:pt x="0" y="633549"/>
                  </a:cubicBezTo>
                  <a:cubicBezTo>
                    <a:pt x="0" y="983449"/>
                    <a:pt x="284226" y="1267099"/>
                    <a:pt x="634835" y="1267099"/>
                  </a:cubicBezTo>
                  <a:cubicBezTo>
                    <a:pt x="985445" y="1267099"/>
                    <a:pt x="1269671" y="983449"/>
                    <a:pt x="1269671" y="633549"/>
                  </a:cubicBezTo>
                  <a:cubicBezTo>
                    <a:pt x="1269671" y="283650"/>
                    <a:pt x="985445" y="0"/>
                    <a:pt x="634835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C5ADE4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9032" y="175941"/>
              <a:ext cx="1031608" cy="9723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400"/>
                </a:lnSpc>
              </a:pPr>
              <a:r>
                <a:rPr lang="en-US" sz="3400">
                  <a:solidFill>
                    <a:srgbClr val="000000"/>
                  </a:solidFill>
                  <a:latin typeface="Montserrat Bold"/>
                </a:rPr>
                <a:t>ХИЩЕ-НИЕ</a:t>
              </a:r>
            </a:p>
          </p:txBody>
        </p:sp>
      </p:grpSp>
      <p:sp>
        <p:nvSpPr>
          <p:cNvPr id="32" name="TextBox 13"/>
          <p:cNvSpPr txBox="1"/>
          <p:nvPr/>
        </p:nvSpPr>
        <p:spPr>
          <a:xfrm>
            <a:off x="3581400" y="344141"/>
            <a:ext cx="10820401" cy="155915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3000"/>
              </a:lnSpc>
            </a:pPr>
            <a:r>
              <a:rPr lang="ru-RU" sz="3000" dirty="0" smtClean="0">
                <a:solidFill>
                  <a:srgbClr val="000000"/>
                </a:solidFill>
                <a:latin typeface="Montserrat Bold"/>
              </a:rPr>
              <a:t>Мошенничества и хищения имущества составляют более 80% от всех киберпреступлений</a:t>
            </a:r>
            <a:endParaRPr lang="en-US" sz="30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07679" y="8531162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45"/>
              </a:lnSpc>
            </a:pPr>
            <a:r>
              <a:rPr lang="en-US" sz="2000" dirty="0">
                <a:solidFill>
                  <a:srgbClr val="000000"/>
                </a:solidFill>
                <a:latin typeface="Montserrat Bold"/>
              </a:rPr>
              <a:t>Telegram-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канал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Цифровая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грамотность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”</a:t>
            </a:r>
          </a:p>
          <a:p>
            <a:pPr>
              <a:lnSpc>
                <a:spcPts val="4245"/>
              </a:lnSpc>
            </a:pPr>
            <a:r>
              <a:rPr lang="en-US" sz="2000" dirty="0">
                <a:solidFill>
                  <a:srgbClr val="000000"/>
                </a:solidFill>
                <a:latin typeface="Montserrat Bold"/>
              </a:rPr>
              <a:t>@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cifgram</a:t>
            </a:r>
            <a:endParaRPr lang="en-US" sz="20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34" name="Freeform 2"/>
          <p:cNvSpPr/>
          <p:nvPr/>
        </p:nvSpPr>
        <p:spPr>
          <a:xfrm>
            <a:off x="5997895" y="8705519"/>
            <a:ext cx="909784" cy="910193"/>
          </a:xfrm>
          <a:custGeom>
            <a:avLst/>
            <a:gdLst/>
            <a:ahLst/>
            <a:cxnLst/>
            <a:rect l="l" t="t" r="r" b="b"/>
            <a:pathLst>
              <a:path w="909784" h="910193">
                <a:moveTo>
                  <a:pt x="0" y="0"/>
                </a:moveTo>
                <a:lnTo>
                  <a:pt x="909784" y="0"/>
                </a:lnTo>
                <a:lnTo>
                  <a:pt x="909784" y="910192"/>
                </a:lnTo>
                <a:lnTo>
                  <a:pt x="0" y="910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982"/>
            <a:ext cx="18288000" cy="1874361"/>
            <a:chOff x="0" y="0"/>
            <a:chExt cx="9414331" cy="964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48306"/>
            <a:ext cx="16421100" cy="963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36"/>
              </a:lnSpc>
              <a:spcBef>
                <a:spcPct val="0"/>
              </a:spcBef>
            </a:pPr>
            <a:r>
              <a:rPr lang="ru-RU" sz="4000" dirty="0" err="1" smtClean="0">
                <a:solidFill>
                  <a:srgbClr val="000000"/>
                </a:solidFill>
                <a:latin typeface="Montserrat Bold"/>
              </a:rPr>
              <a:t>Фейковый</a:t>
            </a:r>
            <a:r>
              <a:rPr lang="ru-RU" sz="4000" dirty="0" smtClean="0">
                <a:solidFill>
                  <a:srgbClr val="000000"/>
                </a:solidFill>
                <a:latin typeface="Montserrat Bold"/>
              </a:rPr>
              <a:t> к</a:t>
            </a:r>
            <a:r>
              <a:rPr lang="en-US" sz="4000" dirty="0" err="1" smtClean="0">
                <a:solidFill>
                  <a:srgbClr val="000000"/>
                </a:solidFill>
                <a:latin typeface="Montserrat Bold"/>
              </a:rPr>
              <a:t>онкурс</a:t>
            </a:r>
            <a:r>
              <a:rPr lang="en-US" sz="40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ontserrat Bold"/>
              </a:rPr>
              <a:t>рисунков</a:t>
            </a:r>
            <a:r>
              <a:rPr lang="en-US" sz="40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ontserrat Bold"/>
              </a:rPr>
              <a:t>по</a:t>
            </a:r>
            <a:r>
              <a:rPr lang="en-US" sz="40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ontserrat Bold"/>
              </a:rPr>
              <a:t>ссылке</a:t>
            </a:r>
            <a:r>
              <a:rPr lang="en-US" sz="4000" dirty="0">
                <a:solidFill>
                  <a:srgbClr val="000000"/>
                </a:solidFill>
                <a:latin typeface="Montserrat Bold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Montserrat Bold"/>
              </a:rPr>
              <a:t>друга</a:t>
            </a:r>
            <a:r>
              <a:rPr lang="en-US" sz="4000" dirty="0" smtClean="0">
                <a:solidFill>
                  <a:srgbClr val="000000"/>
                </a:solidFill>
                <a:latin typeface="Montserrat Bold"/>
              </a:rPr>
              <a:t>”</a:t>
            </a:r>
            <a:endParaRPr lang="en-US" sz="40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700" y="2873238"/>
            <a:ext cx="5884273" cy="6385062"/>
          </a:xfrm>
          <a:custGeom>
            <a:avLst/>
            <a:gdLst/>
            <a:ahLst/>
            <a:cxnLst/>
            <a:rect l="l" t="t" r="r" b="b"/>
            <a:pathLst>
              <a:path w="5884273" h="6385062">
                <a:moveTo>
                  <a:pt x="0" y="0"/>
                </a:moveTo>
                <a:lnTo>
                  <a:pt x="5884273" y="0"/>
                </a:lnTo>
                <a:lnTo>
                  <a:pt x="5884273" y="6385062"/>
                </a:lnTo>
                <a:lnTo>
                  <a:pt x="0" y="6385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07658" y="2989749"/>
            <a:ext cx="5653748" cy="4874448"/>
          </a:xfrm>
          <a:custGeom>
            <a:avLst/>
            <a:gdLst/>
            <a:ahLst/>
            <a:cxnLst/>
            <a:rect l="l" t="t" r="r" b="b"/>
            <a:pathLst>
              <a:path w="5653748" h="4874448">
                <a:moveTo>
                  <a:pt x="0" y="0"/>
                </a:moveTo>
                <a:lnTo>
                  <a:pt x="5653748" y="0"/>
                </a:lnTo>
                <a:lnTo>
                  <a:pt x="5653748" y="4874448"/>
                </a:lnTo>
                <a:lnTo>
                  <a:pt x="0" y="4874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56481" y="1874361"/>
            <a:ext cx="5642715" cy="4867119"/>
          </a:xfrm>
          <a:custGeom>
            <a:avLst/>
            <a:gdLst/>
            <a:ahLst/>
            <a:cxnLst/>
            <a:rect l="l" t="t" r="r" b="b"/>
            <a:pathLst>
              <a:path w="5642715" h="4867119">
                <a:moveTo>
                  <a:pt x="0" y="0"/>
                </a:moveTo>
                <a:lnTo>
                  <a:pt x="5642715" y="0"/>
                </a:lnTo>
                <a:lnTo>
                  <a:pt x="5642715" y="4867120"/>
                </a:lnTo>
                <a:lnTo>
                  <a:pt x="0" y="4867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94" b="-713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456481" y="7160581"/>
            <a:ext cx="201491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smtClean="0">
                <a:solidFill>
                  <a:srgbClr val="000000"/>
                </a:solidFill>
                <a:latin typeface="Montserrat Bold"/>
              </a:rPr>
              <a:t>СУТЬ </a:t>
            </a:r>
            <a:r>
              <a:rPr lang="en-US" sz="2400" dirty="0" err="1" smtClean="0">
                <a:solidFill>
                  <a:srgbClr val="000000"/>
                </a:solidFill>
                <a:latin typeface="Montserrat Bold"/>
              </a:rPr>
              <a:t>схемы</a:t>
            </a:r>
            <a:endParaRPr lang="en-US" sz="24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12973" y="7775509"/>
            <a:ext cx="10917827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930"/>
              </a:lnSpc>
              <a:spcBef>
                <a:spcPct val="0"/>
              </a:spcBef>
            </a:pPr>
            <a:r>
              <a:rPr lang="ru-RU" sz="2093" dirty="0">
                <a:solidFill>
                  <a:srgbClr val="101010"/>
                </a:solidFill>
                <a:latin typeface="Montserrat"/>
              </a:rPr>
              <a:t>Рисунки </a:t>
            </a:r>
            <a:r>
              <a:rPr lang="ru-RU" sz="2093" b="1" dirty="0">
                <a:solidFill>
                  <a:srgbClr val="101010"/>
                </a:solidFill>
                <a:latin typeface="Montserrat"/>
              </a:rPr>
              <a:t>созданы </a:t>
            </a:r>
            <a:r>
              <a:rPr lang="ru-RU" sz="2093" b="1" dirty="0" err="1" smtClean="0">
                <a:solidFill>
                  <a:srgbClr val="101010"/>
                </a:solidFill>
                <a:latin typeface="Montserrat"/>
              </a:rPr>
              <a:t>нейросетью</a:t>
            </a:r>
            <a:r>
              <a:rPr lang="ru-RU" sz="2093" dirty="0" smtClean="0">
                <a:solidFill>
                  <a:srgbClr val="101010"/>
                </a:solidFill>
                <a:latin typeface="Montserrat"/>
              </a:rPr>
              <a:t>. </a:t>
            </a:r>
            <a:r>
              <a:rPr lang="en-US" sz="2093" dirty="0" err="1" smtClean="0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2093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получают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доступ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к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аккаунту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и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рассылают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контактам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ru-RU" sz="2093" dirty="0" smtClean="0">
                <a:solidFill>
                  <a:srgbClr val="101010"/>
                </a:solidFill>
                <a:latin typeface="Montserrat"/>
              </a:rPr>
              <a:t>абонента </a:t>
            </a:r>
            <a:r>
              <a:rPr lang="en-US" sz="2093" dirty="0" err="1" smtClean="0">
                <a:solidFill>
                  <a:srgbClr val="101010"/>
                </a:solidFill>
                <a:latin typeface="Montserrat"/>
              </a:rPr>
              <a:t>сообщения</a:t>
            </a:r>
            <a:r>
              <a:rPr lang="en-US" sz="2093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с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просьбой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проголосовать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за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сына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или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дочь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.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Для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подтверждения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голоса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требуется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подтвердить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свой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номер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телефона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и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поступивший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код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из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сообщения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.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Полученный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новый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аккаунт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используется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для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продолжения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рассылки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, в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том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числе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сообщений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о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помощи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больным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dirty="0" err="1">
                <a:solidFill>
                  <a:srgbClr val="101010"/>
                </a:solidFill>
                <a:latin typeface="Montserrat"/>
              </a:rPr>
              <a:t>детям</a:t>
            </a:r>
            <a:r>
              <a:rPr lang="en-US" sz="2093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74361"/>
            <a:chOff x="0" y="0"/>
            <a:chExt cx="9414331" cy="964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79802" y="2019038"/>
            <a:ext cx="3407998" cy="7327410"/>
          </a:xfrm>
          <a:custGeom>
            <a:avLst/>
            <a:gdLst/>
            <a:ahLst/>
            <a:cxnLst/>
            <a:rect l="l" t="t" r="r" b="b"/>
            <a:pathLst>
              <a:path w="3307682" h="7350404">
                <a:moveTo>
                  <a:pt x="0" y="0"/>
                </a:moveTo>
                <a:lnTo>
                  <a:pt x="3307681" y="0"/>
                </a:lnTo>
                <a:lnTo>
                  <a:pt x="3307681" y="7350404"/>
                </a:lnTo>
                <a:lnTo>
                  <a:pt x="0" y="7350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69930" y="2019038"/>
            <a:ext cx="3295868" cy="7327410"/>
          </a:xfrm>
          <a:custGeom>
            <a:avLst/>
            <a:gdLst/>
            <a:ahLst/>
            <a:cxnLst/>
            <a:rect l="l" t="t" r="r" b="b"/>
            <a:pathLst>
              <a:path w="3307682" h="7350404">
                <a:moveTo>
                  <a:pt x="0" y="0"/>
                </a:moveTo>
                <a:lnTo>
                  <a:pt x="3307682" y="0"/>
                </a:lnTo>
                <a:lnTo>
                  <a:pt x="3307682" y="7350404"/>
                </a:lnTo>
                <a:lnTo>
                  <a:pt x="0" y="735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2019037"/>
            <a:ext cx="3657600" cy="7327411"/>
          </a:xfrm>
          <a:custGeom>
            <a:avLst/>
            <a:gdLst/>
            <a:ahLst/>
            <a:cxnLst/>
            <a:rect l="l" t="t" r="r" b="b"/>
            <a:pathLst>
              <a:path w="3669077" h="7350404">
                <a:moveTo>
                  <a:pt x="0" y="0"/>
                </a:moveTo>
                <a:lnTo>
                  <a:pt x="3669077" y="0"/>
                </a:lnTo>
                <a:lnTo>
                  <a:pt x="3669077" y="7350404"/>
                </a:lnTo>
                <a:lnTo>
                  <a:pt x="0" y="7350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2019038"/>
            <a:ext cx="3874842" cy="7327410"/>
          </a:xfrm>
          <a:custGeom>
            <a:avLst/>
            <a:gdLst/>
            <a:ahLst/>
            <a:cxnLst/>
            <a:rect l="l" t="t" r="r" b="b"/>
            <a:pathLst>
              <a:path w="3874842" h="7350404">
                <a:moveTo>
                  <a:pt x="0" y="0"/>
                </a:moveTo>
                <a:lnTo>
                  <a:pt x="3874842" y="0"/>
                </a:lnTo>
                <a:lnTo>
                  <a:pt x="3874842" y="7350404"/>
                </a:lnTo>
                <a:lnTo>
                  <a:pt x="0" y="7350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1283" y="253843"/>
            <a:ext cx="16743317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Созда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ют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нов</a:t>
            </a:r>
            <a:r>
              <a:rPr lang="ru-RU" sz="2800" dirty="0" err="1" smtClean="0">
                <a:solidFill>
                  <a:srgbClr val="000000"/>
                </a:solidFill>
                <a:latin typeface="Montserrat Bold"/>
              </a:rPr>
              <a:t>ый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аккаунт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Montserrat Bold"/>
              </a:rPr>
              <a:t>и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текстовые (</a:t>
            </a:r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голосовы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е)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сообщени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я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 Bold"/>
              </a:rPr>
              <a:t>от</a:t>
            </a:r>
            <a:r>
              <a:rPr lang="en-US" sz="28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 Bold"/>
              </a:rPr>
              <a:t>имени</a:t>
            </a:r>
            <a:r>
              <a:rPr lang="en-US" sz="28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 Bold"/>
              </a:rPr>
              <a:t>знакомых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 для побуждения к выполнению действий другого мошенника, который может представиться сотрудником госорганов (1-3). Или голосом друга попросить денег (4).</a:t>
            </a:r>
            <a:r>
              <a:rPr lang="en-US" sz="2800" dirty="0" smtClean="0">
                <a:solidFill>
                  <a:srgbClr val="000000"/>
                </a:solidFill>
                <a:latin typeface="Montserrat Bold"/>
              </a:rPr>
              <a:t> </a:t>
            </a:r>
            <a:endParaRPr lang="en-US" sz="28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21498" y="9411235"/>
            <a:ext cx="6096000" cy="71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rgbClr val="000000"/>
                </a:solidFill>
                <a:latin typeface="Montserrat Bold"/>
              </a:rPr>
              <a:t>Telegram-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канал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Цифровая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грамотность</a:t>
            </a:r>
            <a:r>
              <a:rPr lang="en-US" sz="2000" dirty="0">
                <a:solidFill>
                  <a:srgbClr val="000000"/>
                </a:solidFill>
                <a:latin typeface="Montserrat Bold"/>
              </a:rPr>
              <a:t>”</a:t>
            </a:r>
          </a:p>
          <a:p>
            <a:pPr>
              <a:lnSpc>
                <a:spcPts val="2500"/>
              </a:lnSpc>
            </a:pPr>
            <a:r>
              <a:rPr lang="en-US" sz="2000" dirty="0">
                <a:solidFill>
                  <a:srgbClr val="000000"/>
                </a:solidFill>
                <a:latin typeface="Montserrat Bold"/>
              </a:rPr>
              <a:t>@</a:t>
            </a:r>
            <a:r>
              <a:rPr lang="en-US" sz="2000" dirty="0" err="1">
                <a:solidFill>
                  <a:srgbClr val="000000"/>
                </a:solidFill>
                <a:latin typeface="Montserrat Bold"/>
              </a:rPr>
              <a:t>cifgram</a:t>
            </a:r>
            <a:endParaRPr lang="en-US" sz="20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1" name="Freeform 2"/>
          <p:cNvSpPr/>
          <p:nvPr/>
        </p:nvSpPr>
        <p:spPr>
          <a:xfrm>
            <a:off x="10632208" y="9446480"/>
            <a:ext cx="681184" cy="681490"/>
          </a:xfrm>
          <a:custGeom>
            <a:avLst/>
            <a:gdLst/>
            <a:ahLst/>
            <a:cxnLst/>
            <a:rect l="l" t="t" r="r" b="b"/>
            <a:pathLst>
              <a:path w="909784" h="910193">
                <a:moveTo>
                  <a:pt x="0" y="0"/>
                </a:moveTo>
                <a:lnTo>
                  <a:pt x="909784" y="0"/>
                </a:lnTo>
                <a:lnTo>
                  <a:pt x="909784" y="910192"/>
                </a:lnTo>
                <a:lnTo>
                  <a:pt x="0" y="910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45964">
            <a:off x="-4705817" y="-384982"/>
            <a:ext cx="6905866" cy="6923174"/>
          </a:xfrm>
          <a:custGeom>
            <a:avLst/>
            <a:gdLst/>
            <a:ahLst/>
            <a:cxnLst/>
            <a:rect l="l" t="t" r="r" b="b"/>
            <a:pathLst>
              <a:path w="6905866" h="6923174">
                <a:moveTo>
                  <a:pt x="0" y="0"/>
                </a:moveTo>
                <a:lnTo>
                  <a:pt x="6905866" y="0"/>
                </a:lnTo>
                <a:lnTo>
                  <a:pt x="6905866" y="6923174"/>
                </a:lnTo>
                <a:lnTo>
                  <a:pt x="0" y="6923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93349" y="586467"/>
            <a:ext cx="962621" cy="1257581"/>
          </a:xfrm>
          <a:custGeom>
            <a:avLst/>
            <a:gdLst/>
            <a:ahLst/>
            <a:cxnLst/>
            <a:rect l="l" t="t" r="r" b="b"/>
            <a:pathLst>
              <a:path w="962621" h="1257581">
                <a:moveTo>
                  <a:pt x="0" y="0"/>
                </a:moveTo>
                <a:lnTo>
                  <a:pt x="962621" y="0"/>
                </a:lnTo>
                <a:lnTo>
                  <a:pt x="962621" y="1257581"/>
                </a:lnTo>
                <a:lnTo>
                  <a:pt x="0" y="12575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53224" y="2031446"/>
            <a:ext cx="3024888" cy="529127"/>
            <a:chOff x="0" y="0"/>
            <a:chExt cx="1281756" cy="2242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Montserrat"/>
                </a:rPr>
                <a:t>Суть схемы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7573183">
            <a:off x="522185" y="7068515"/>
            <a:ext cx="1013029" cy="101302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695015" y="1844048"/>
            <a:ext cx="8009106" cy="8009106"/>
          </a:xfrm>
          <a:custGeom>
            <a:avLst/>
            <a:gdLst/>
            <a:ahLst/>
            <a:cxnLst/>
            <a:rect l="l" t="t" r="r" b="b"/>
            <a:pathLst>
              <a:path w="8009106" h="8009106">
                <a:moveTo>
                  <a:pt x="0" y="0"/>
                </a:moveTo>
                <a:lnTo>
                  <a:pt x="8009105" y="0"/>
                </a:lnTo>
                <a:lnTo>
                  <a:pt x="8009105" y="8009106"/>
                </a:lnTo>
                <a:lnTo>
                  <a:pt x="0" y="80091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90681" y="730432"/>
            <a:ext cx="4822971" cy="111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41"/>
              </a:lnSpc>
            </a:pPr>
            <a:r>
              <a:rPr lang="en-US" sz="7368">
                <a:solidFill>
                  <a:srgbClr val="101010"/>
                </a:solidFill>
                <a:latin typeface="Montserrat Bold"/>
              </a:rPr>
              <a:t>ВИШИНГ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35859" y="3018287"/>
            <a:ext cx="5759156" cy="66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используют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психологические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уловки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играют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на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чувствах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сначала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ru-RU" sz="2833" dirty="0" smtClean="0">
                <a:solidFill>
                  <a:srgbClr val="101010"/>
                </a:solidFill>
                <a:latin typeface="Montserrat"/>
              </a:rPr>
              <a:t>угрожают</a:t>
            </a:r>
            <a:r>
              <a:rPr lang="en-US" sz="2833" dirty="0" smtClean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или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сообщают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о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проблеме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потом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предлагают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помощь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в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ее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решении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. </a:t>
            </a:r>
          </a:p>
          <a:p>
            <a:pPr>
              <a:lnSpc>
                <a:spcPts val="3966"/>
              </a:lnSpc>
            </a:pPr>
            <a:endParaRPr lang="en-US" sz="2833" dirty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966"/>
              </a:lnSpc>
              <a:spcBef>
                <a:spcPct val="0"/>
              </a:spcBef>
            </a:pP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Потом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убеждают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установить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программное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обеспечение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и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передать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код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регистрации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или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получить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кредит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и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перевести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деньги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на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 “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защищенный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” </a:t>
            </a:r>
            <a:r>
              <a:rPr lang="en-US" sz="2833" dirty="0" err="1">
                <a:solidFill>
                  <a:srgbClr val="101010"/>
                </a:solidFill>
                <a:latin typeface="Montserrat"/>
              </a:rPr>
              <a:t>счет</a:t>
            </a:r>
            <a:r>
              <a:rPr lang="en-US" sz="2833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74361"/>
            <a:chOff x="0" y="0"/>
            <a:chExt cx="9414331" cy="964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62855" y="2270890"/>
            <a:ext cx="7169493" cy="6987410"/>
          </a:xfrm>
          <a:custGeom>
            <a:avLst/>
            <a:gdLst/>
            <a:ahLst/>
            <a:cxnLst/>
            <a:rect l="l" t="t" r="r" b="b"/>
            <a:pathLst>
              <a:path w="7169493" h="6987410">
                <a:moveTo>
                  <a:pt x="0" y="0"/>
                </a:moveTo>
                <a:lnTo>
                  <a:pt x="7169493" y="0"/>
                </a:lnTo>
                <a:lnTo>
                  <a:pt x="7169493" y="6987410"/>
                </a:lnTo>
                <a:lnTo>
                  <a:pt x="0" y="698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953224" y="2205573"/>
            <a:ext cx="3024888" cy="529127"/>
            <a:chOff x="0" y="0"/>
            <a:chExt cx="1281756" cy="224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Montserrat"/>
                </a:rPr>
                <a:t>Суть схемы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59959" y="3008762"/>
            <a:ext cx="6650641" cy="660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создают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странички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в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соцсетях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и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на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торговых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площадках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731"/>
              </a:lnSpc>
            </a:pPr>
            <a:endParaRPr lang="en-US" sz="2665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Размещают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фото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товара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заниженной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стоимости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731"/>
              </a:lnSpc>
            </a:pPr>
            <a:endParaRPr lang="en-US" sz="2665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r>
              <a:rPr lang="en-US" sz="2665" dirty="0">
                <a:solidFill>
                  <a:srgbClr val="101010"/>
                </a:solidFill>
                <a:latin typeface="Montserrat"/>
              </a:rPr>
              <a:t>И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под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различными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предлогами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убеждают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перевести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денежные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средства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. </a:t>
            </a:r>
          </a:p>
          <a:p>
            <a:pPr>
              <a:lnSpc>
                <a:spcPts val="3731"/>
              </a:lnSpc>
            </a:pPr>
            <a:endParaRPr lang="en-US" sz="2665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Рекомендуется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проверить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существование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dirty="0" err="1">
                <a:solidFill>
                  <a:srgbClr val="101010"/>
                </a:solidFill>
                <a:latin typeface="Montserrat"/>
              </a:rPr>
              <a:t>магазина</a:t>
            </a:r>
            <a:r>
              <a:rPr lang="en-US" sz="2665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665" b="1" dirty="0" err="1">
                <a:solidFill>
                  <a:srgbClr val="101010"/>
                </a:solidFill>
                <a:latin typeface="Montserrat"/>
              </a:rPr>
              <a:t>позвонив</a:t>
            </a:r>
            <a:r>
              <a:rPr lang="en-US" sz="2665" b="1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b="1" dirty="0" err="1">
                <a:solidFill>
                  <a:srgbClr val="101010"/>
                </a:solidFill>
                <a:latin typeface="Montserrat"/>
              </a:rPr>
              <a:t>по</a:t>
            </a:r>
            <a:r>
              <a:rPr lang="en-US" sz="2665" b="1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b="1" dirty="0" err="1">
                <a:solidFill>
                  <a:srgbClr val="101010"/>
                </a:solidFill>
                <a:latin typeface="Montserrat"/>
              </a:rPr>
              <a:t>белорусскому</a:t>
            </a:r>
            <a:r>
              <a:rPr lang="en-US" sz="2665" b="1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665" b="1" dirty="0" err="1">
                <a:solidFill>
                  <a:srgbClr val="101010"/>
                </a:solidFill>
                <a:latin typeface="Montserrat"/>
              </a:rPr>
              <a:t>номеру</a:t>
            </a:r>
            <a:r>
              <a:rPr lang="en-US" sz="2665" b="1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 marL="0" lvl="0" indent="0">
              <a:lnSpc>
                <a:spcPts val="3731"/>
              </a:lnSpc>
              <a:spcBef>
                <a:spcPct val="0"/>
              </a:spcBef>
            </a:pPr>
            <a:endParaRPr lang="en-US" sz="2665" dirty="0">
              <a:solidFill>
                <a:srgbClr val="10101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419735"/>
            <a:ext cx="16230600" cy="133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Созда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ют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фейков</a:t>
            </a:r>
            <a:r>
              <a:rPr lang="ru-RU" sz="5199" dirty="0" err="1" smtClean="0">
                <a:solidFill>
                  <a:srgbClr val="000000"/>
                </a:solidFill>
                <a:latin typeface="Montserrat Bold"/>
              </a:rPr>
              <a:t>ый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магазин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Bold"/>
              </a:rPr>
              <a:t>или</a:t>
            </a:r>
            <a:r>
              <a:rPr lang="en-US" sz="5199" dirty="0">
                <a:solidFill>
                  <a:srgbClr val="000000"/>
                </a:solidFill>
                <a:latin typeface="Montserrat Bold"/>
              </a:rPr>
              <a:t> </a:t>
            </a:r>
          </a:p>
          <a:p>
            <a:pPr marL="0" lvl="0" indent="0" algn="l">
              <a:lnSpc>
                <a:spcPts val="5199"/>
              </a:lnSpc>
            </a:pP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аккаунт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Bold"/>
              </a:rPr>
              <a:t>на</a:t>
            </a:r>
            <a:r>
              <a:rPr lang="en-US" sz="51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Bold"/>
              </a:rPr>
              <a:t>торговой</a:t>
            </a:r>
            <a:r>
              <a:rPr lang="en-US" sz="51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Bold"/>
              </a:rPr>
              <a:t>площадке</a:t>
            </a:r>
            <a:r>
              <a:rPr lang="en-US" sz="5199" dirty="0">
                <a:solidFill>
                  <a:srgbClr val="000000"/>
                </a:solidFill>
                <a:latin typeface="Montserrat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173168"/>
            <a:ext cx="6887536" cy="72781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8288000" cy="1874361"/>
            <a:chOff x="0" y="0"/>
            <a:chExt cx="9414331" cy="964887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5" name="TextBox 4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028700" y="419735"/>
            <a:ext cx="1623060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Созда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ют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фейков</a:t>
            </a:r>
            <a:r>
              <a:rPr lang="ru-RU" sz="5199" dirty="0" err="1" smtClean="0">
                <a:solidFill>
                  <a:srgbClr val="000000"/>
                </a:solidFill>
                <a:latin typeface="Montserrat Bold"/>
              </a:rPr>
              <a:t>ые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 сайты </a:t>
            </a:r>
            <a:r>
              <a:rPr lang="ru-RU" sz="5199" dirty="0" err="1" smtClean="0">
                <a:solidFill>
                  <a:srgbClr val="000000"/>
                </a:solidFill>
                <a:latin typeface="Montserrat Bold"/>
              </a:rPr>
              <a:t>криптобирж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 или инвестиционных платформ.</a:t>
            </a:r>
            <a:endParaRPr lang="en-US" sz="5199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3953224" y="2205573"/>
            <a:ext cx="3024888" cy="529127"/>
            <a:chOff x="0" y="0"/>
            <a:chExt cx="1281756" cy="224211"/>
          </a:xfrm>
        </p:grpSpPr>
        <p:sp>
          <p:nvSpPr>
            <p:cNvPr id="11" name="Freeform 7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12" name="TextBox 8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dirty="0" err="1">
                  <a:solidFill>
                    <a:srgbClr val="FFFFFF"/>
                  </a:solidFill>
                  <a:latin typeface="Montserrat"/>
                </a:rPr>
                <a:t>Суть</a:t>
              </a:r>
              <a:r>
                <a:rPr lang="en-US" sz="2600" dirty="0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Montserrat"/>
                </a:rPr>
                <a:t>схемы</a:t>
              </a:r>
              <a:endParaRPr lang="en-US" sz="26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1959959" y="3008762"/>
            <a:ext cx="6650641" cy="6600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2400" dirty="0" err="1">
                <a:solidFill>
                  <a:srgbClr val="101010"/>
                </a:solidFill>
                <a:latin typeface="Montserrat"/>
              </a:rPr>
              <a:t>Мошенники</a:t>
            </a:r>
            <a:r>
              <a:rPr lang="en-US" sz="2400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101010"/>
                </a:solidFill>
                <a:latin typeface="Montserrat"/>
              </a:rPr>
              <a:t>создают</a:t>
            </a:r>
            <a:r>
              <a:rPr lang="en-US" sz="2400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сайты </a:t>
            </a:r>
            <a:r>
              <a:rPr lang="ru-RU" sz="2400" dirty="0" err="1" smtClean="0">
                <a:solidFill>
                  <a:srgbClr val="101010"/>
                </a:solidFill>
                <a:latin typeface="Montserrat"/>
              </a:rPr>
              <a:t>криптобирж</a:t>
            </a: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 или инвестиционных платформ</a:t>
            </a:r>
            <a:r>
              <a:rPr lang="en-US" sz="2400" dirty="0" smtClean="0">
                <a:solidFill>
                  <a:srgbClr val="101010"/>
                </a:solidFill>
                <a:latin typeface="Montserrat"/>
              </a:rPr>
              <a:t>.</a:t>
            </a: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 Подыскивают заинтересованных в пассивном доходе людей, готовых вложить </a:t>
            </a:r>
            <a:r>
              <a:rPr lang="ru-RU" sz="2400" dirty="0" smtClean="0">
                <a:solidFill>
                  <a:srgbClr val="101010"/>
                </a:solidFill>
                <a:latin typeface="Montserrat Bold" panose="020B0604020202020204" charset="-52"/>
              </a:rPr>
              <a:t>реальные деньги в </a:t>
            </a:r>
            <a:r>
              <a:rPr lang="ru-RU" sz="2400" dirty="0" err="1" smtClean="0">
                <a:solidFill>
                  <a:srgbClr val="101010"/>
                </a:solidFill>
                <a:latin typeface="Montserrat Bold" panose="020B0604020202020204" charset="-52"/>
              </a:rPr>
              <a:t>фейковую</a:t>
            </a:r>
            <a:r>
              <a:rPr lang="ru-RU" sz="2400" dirty="0" smtClean="0">
                <a:solidFill>
                  <a:srgbClr val="101010"/>
                </a:solidFill>
                <a:latin typeface="Montserrat Bold" panose="020B0604020202020204" charset="-52"/>
              </a:rPr>
              <a:t> биржу</a:t>
            </a: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, якобы под «руководством куратора».</a:t>
            </a:r>
            <a:endParaRPr lang="en-US" sz="2400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На деле оказывается, что заработок, видимый на экране, всего лишь </a:t>
            </a:r>
            <a:r>
              <a:rPr lang="ru-RU" sz="2400" dirty="0" smtClean="0">
                <a:solidFill>
                  <a:srgbClr val="101010"/>
                </a:solidFill>
                <a:latin typeface="Montserrat Bold" panose="020B0604020202020204" charset="-52"/>
              </a:rPr>
              <a:t>нарисованный</a:t>
            </a:r>
            <a:r>
              <a:rPr lang="en-US" sz="2400" dirty="0" smtClean="0">
                <a:solidFill>
                  <a:srgbClr val="101010"/>
                </a:solidFill>
                <a:latin typeface="Montserrat"/>
              </a:rPr>
              <a:t>.</a:t>
            </a:r>
            <a:endParaRPr lang="en-US" sz="2400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endParaRPr lang="en-US" sz="2400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731"/>
              </a:lnSpc>
            </a:pPr>
            <a:r>
              <a:rPr lang="ru-RU" sz="2400" b="1" dirty="0" smtClean="0">
                <a:solidFill>
                  <a:srgbClr val="101010"/>
                </a:solidFill>
                <a:latin typeface="Montserrat"/>
              </a:rPr>
              <a:t>Легких денег НЕ БЫВАЕТ.</a:t>
            </a:r>
            <a:endParaRPr lang="en-US" sz="2400" b="1" dirty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731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101010"/>
                </a:solidFill>
                <a:latin typeface="Montserrat"/>
              </a:rPr>
              <a:t>Реклама инвестиций работает по принципу финансовой пирамиды. </a:t>
            </a:r>
            <a:endParaRPr lang="en-US" sz="2400" dirty="0">
              <a:solidFill>
                <a:srgbClr val="10101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5563">
            <a:off x="9130416" y="3840018"/>
            <a:ext cx="63287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ФИШИНГ</a:t>
            </a:r>
            <a:endParaRPr lang="ru-RU" sz="6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635563">
            <a:off x="10273416" y="5709673"/>
            <a:ext cx="63287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ФИШИНГ</a:t>
            </a:r>
            <a:endParaRPr lang="ru-RU" sz="6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874361"/>
            <a:chOff x="0" y="0"/>
            <a:chExt cx="9414331" cy="964887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9414331" cy="964887"/>
            </a:xfrm>
            <a:custGeom>
              <a:avLst/>
              <a:gdLst/>
              <a:ahLst/>
              <a:cxnLst/>
              <a:rect l="l" t="t" r="r" b="b"/>
              <a:pathLst>
                <a:path w="9414331" h="964887">
                  <a:moveTo>
                    <a:pt x="0" y="0"/>
                  </a:moveTo>
                  <a:lnTo>
                    <a:pt x="9414331" y="0"/>
                  </a:lnTo>
                  <a:lnTo>
                    <a:pt x="9414331" y="964887"/>
                  </a:lnTo>
                  <a:lnTo>
                    <a:pt x="0" y="964887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5" name="TextBox 4"/>
            <p:cNvSpPr txBox="1"/>
            <p:nvPr/>
          </p:nvSpPr>
          <p:spPr>
            <a:xfrm>
              <a:off x="0" y="-38100"/>
              <a:ext cx="9414331" cy="1002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028700" y="419735"/>
            <a:ext cx="1623060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Созда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ют</a:t>
            </a:r>
            <a:r>
              <a:rPr lang="en-US" sz="5199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Montserrat Bold"/>
              </a:rPr>
              <a:t>фейков</a:t>
            </a:r>
            <a:r>
              <a:rPr lang="ru-RU" sz="5199" dirty="0" err="1" smtClean="0">
                <a:solidFill>
                  <a:srgbClr val="000000"/>
                </a:solidFill>
                <a:latin typeface="Montserrat Bold"/>
              </a:rPr>
              <a:t>ые</a:t>
            </a:r>
            <a:r>
              <a:rPr lang="ru-RU" sz="5199" dirty="0" smtClean="0">
                <a:solidFill>
                  <a:srgbClr val="000000"/>
                </a:solidFill>
                <a:latin typeface="Montserrat Bold"/>
              </a:rPr>
              <a:t> сайты банковских организаций.</a:t>
            </a:r>
            <a:endParaRPr lang="en-US" sz="5199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1393776" y="1921109"/>
            <a:ext cx="3024888" cy="529127"/>
            <a:chOff x="0" y="0"/>
            <a:chExt cx="1281756" cy="224211"/>
          </a:xfrm>
        </p:grpSpPr>
        <p:sp>
          <p:nvSpPr>
            <p:cNvPr id="11" name="Freeform 7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12" name="TextBox 8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Montserrat"/>
                </a:rPr>
                <a:t>Суть схемы</a:t>
              </a: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685800" y="2709570"/>
            <a:ext cx="444084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" indent="0">
              <a:buNone/>
            </a:pPr>
            <a:r>
              <a:rPr lang="ru-RU" sz="2400" b="1" dirty="0" err="1"/>
              <a:t>Фишинг</a:t>
            </a:r>
            <a:r>
              <a:rPr lang="ru-RU" sz="2400" b="1" dirty="0"/>
              <a:t>.</a:t>
            </a:r>
          </a:p>
          <a:p>
            <a:pPr marL="45720" indent="0">
              <a:buNone/>
            </a:pPr>
            <a:r>
              <a:rPr lang="ru-RU" sz="2400" dirty="0"/>
              <a:t>Способ, когда мошенники завладевают персональными данными и совершают хищение денежных средств. </a:t>
            </a:r>
          </a:p>
          <a:p>
            <a:pPr marL="45720" indent="0">
              <a:buNone/>
            </a:pPr>
            <a:r>
              <a:rPr lang="ru-RU" sz="2400" dirty="0"/>
              <a:t>Мошенник точно копирует настоящий и создает </a:t>
            </a:r>
            <a:r>
              <a:rPr lang="ru-RU" sz="2400" dirty="0" err="1"/>
              <a:t>фишинговый</a:t>
            </a:r>
            <a:r>
              <a:rPr lang="ru-RU" sz="2400" dirty="0"/>
              <a:t> сайт.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Интернет-адреса белорусских организаций должны быть расположены в национальном сегменте Интернета – доменной зоне «</a:t>
            </a:r>
            <a:r>
              <a:rPr lang="en-US" sz="2400" dirty="0" smtClean="0"/>
              <a:t>BY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Всегда проверяйте адрес страницы, где вводите личные данные.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37" y="2450236"/>
            <a:ext cx="12975336" cy="72747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9" b="92040"/>
          <a:stretch/>
        </p:blipFill>
        <p:spPr>
          <a:xfrm>
            <a:off x="9632419" y="1148628"/>
            <a:ext cx="8438754" cy="23613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95837" y="2450236"/>
            <a:ext cx="2143163" cy="559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239000" y="2709570"/>
            <a:ext cx="6491360" cy="3003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414219" y="2450236"/>
            <a:ext cx="914400" cy="9406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851796" y="3162300"/>
            <a:ext cx="35980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812</Words>
  <Application>Microsoft Office PowerPoint</Application>
  <PresentationFormat>Произвольный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Calibri</vt:lpstr>
      <vt:lpstr>Open Sans Bold</vt:lpstr>
      <vt:lpstr>Arial Black</vt:lpstr>
      <vt:lpstr>Open Sans Extra Bold</vt:lpstr>
      <vt:lpstr>Montserrat Bold</vt:lpstr>
      <vt:lpstr>Montserrat</vt:lpstr>
      <vt:lpstr>Arial</vt:lpstr>
      <vt:lpstr>Open Sans</vt:lpstr>
      <vt:lpstr>Roboto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способы совершения киберпреступлений</dc:title>
  <dc:creator>Анна</dc:creator>
  <cp:lastModifiedBy>Анна</cp:lastModifiedBy>
  <cp:revision>22</cp:revision>
  <dcterms:created xsi:type="dcterms:W3CDTF">2006-08-16T00:00:00Z</dcterms:created>
  <dcterms:modified xsi:type="dcterms:W3CDTF">2024-03-25T05:00:09Z</dcterms:modified>
  <dc:identifier>DAF-e6BcOkY</dc:identifier>
</cp:coreProperties>
</file>