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308" r:id="rId2"/>
    <p:sldId id="305" r:id="rId3"/>
    <p:sldId id="306" r:id="rId4"/>
    <p:sldId id="307" r:id="rId5"/>
    <p:sldId id="316" r:id="rId6"/>
    <p:sldId id="313" r:id="rId7"/>
    <p:sldId id="312" r:id="rId8"/>
    <p:sldId id="311" r:id="rId9"/>
    <p:sldId id="310" r:id="rId10"/>
    <p:sldId id="309" r:id="rId11"/>
    <p:sldId id="314" r:id="rId12"/>
    <p:sldId id="315" r:id="rId13"/>
    <p:sldId id="317" r:id="rId14"/>
    <p:sldId id="318" r:id="rId15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352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074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A75E4F-69B2-4816-93AA-C8A563648471}" type="datetimeFigureOut">
              <a:rPr lang="x-none" smtClean="0"/>
              <a:t>11/27/2025</a:t>
            </a:fld>
            <a:endParaRPr lang="x-none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x-none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901FAD-91F4-4E1C-8550-0E7B1D4D498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9316429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94A83B-2BAD-40D9-855C-B20FF8DABA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86C0ADC-9721-42D7-A842-A27E111FCE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85A4FEC-F0CD-4557-99D4-D794ABEB6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18228-76D5-4C44-9927-139D2F358769}" type="datetimeFigureOut">
              <a:rPr lang="x-none" smtClean="0"/>
              <a:t>11/27/2025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51CDF2C-1A06-4EAC-98DE-CA1E9C4A88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1E9E70C-CD90-4973-A7B6-1B61073A5D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907E3-19EC-430D-A847-858A1AF21580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9654465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A5B074-EAB8-4CEA-BCAD-4D4D8C3F5D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C093ED0-E076-4A21-9341-D9069F6352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04374B8-EBFB-4675-849D-3987D00BB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18228-76D5-4C44-9927-139D2F358769}" type="datetimeFigureOut">
              <a:rPr lang="x-none" smtClean="0"/>
              <a:t>11/27/2025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04D4641-7A86-42A7-BAAD-98C3D0745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A3BDE92-158E-4BB9-919C-C1C8DF167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907E3-19EC-430D-A847-858A1AF21580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767305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AF23016-A8F6-435F-A545-C49B898B1B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F514552-B715-4755-AA33-91940F31D2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0049646-3110-4404-ADE7-C1FCA18ABD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18228-76D5-4C44-9927-139D2F358769}" type="datetimeFigureOut">
              <a:rPr lang="x-none" smtClean="0"/>
              <a:t>11/27/2025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0399D7E-EC6E-464E-9F95-700264720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C47970D-9101-48A9-915F-C610D7A00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907E3-19EC-430D-A847-858A1AF21580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25354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1920E2-8474-44AA-976E-2CF5BA13F1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1B5F667-DD00-4F38-9041-5A2B0129E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0635622-771F-4224-AE82-B80E70A287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18228-76D5-4C44-9927-139D2F358769}" type="datetimeFigureOut">
              <a:rPr lang="x-none" smtClean="0"/>
              <a:t>11/27/2025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3562C37-0516-4FFD-BE4E-CBB20D435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BD31B1A-E4DD-4C97-9349-BB16A8178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907E3-19EC-430D-A847-858A1AF21580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49941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10BB69-A029-4C44-92F8-2A61CE2D9F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F8AEBAC-F169-45C3-A823-FFB35749F7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A9F914F-DD8C-4937-BA88-64977065D7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18228-76D5-4C44-9927-139D2F358769}" type="datetimeFigureOut">
              <a:rPr lang="x-none" smtClean="0"/>
              <a:t>11/27/2025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10645F3-EA5A-4556-8C8A-208DB76A7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E43455-2901-4498-93C9-0F74F31213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907E3-19EC-430D-A847-858A1AF21580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1278428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6C4FE-C7DC-48BB-9DBB-AB137DF902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C7EA25C-9EA5-4697-BAD4-D8CD75B214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737EA88-DA67-487B-9B4D-4E5CB5662C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DDCBF72-5152-44E4-842B-750CC5E7F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18228-76D5-4C44-9927-139D2F358769}" type="datetimeFigureOut">
              <a:rPr lang="x-none" smtClean="0"/>
              <a:t>11/27/2025</a:t>
            </a:fld>
            <a:endParaRPr lang="x-none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B8A5BFA-F718-417C-98B2-823EC489D3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7CEF9DA-2835-4ADF-88DC-1C341F5AE3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907E3-19EC-430D-A847-858A1AF21580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86094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FAC2E9-D3E8-4CB2-99B7-760DF3AD6E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F5A4B9B-4CBD-4526-855A-556BAAA835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ED06E41-8C93-41B8-A2F6-7FDED24EF4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9DEB951-97FB-41C1-AEB8-0CB1C738A5D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F196ABF-CBBB-4681-921F-3015B3F415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20774EF-D015-4BEC-955C-75BFA06C54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18228-76D5-4C44-9927-139D2F358769}" type="datetimeFigureOut">
              <a:rPr lang="x-none" smtClean="0"/>
              <a:t>11/27/2025</a:t>
            </a:fld>
            <a:endParaRPr lang="x-none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B089FDE-FEC2-4210-90D8-45C49B3A18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416E5AB-5608-4611-BA59-C8767E76C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907E3-19EC-430D-A847-858A1AF21580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0384511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2CF471-5449-4F16-84E5-CEFDBD21F2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A090610-B80B-43EC-A09D-CA648AAF85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18228-76D5-4C44-9927-139D2F358769}" type="datetimeFigureOut">
              <a:rPr lang="x-none" smtClean="0"/>
              <a:t>11/27/2025</a:t>
            </a:fld>
            <a:endParaRPr lang="x-none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BE811D5-3C31-457F-A340-01FFB7ACA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C7D45B7-9652-429A-8DAA-C12174F3D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907E3-19EC-430D-A847-858A1AF21580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0821709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357E074-E3CD-41E9-9593-9A987CED5B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18228-76D5-4C44-9927-139D2F358769}" type="datetimeFigureOut">
              <a:rPr lang="x-none" smtClean="0"/>
              <a:t>11/27/2025</a:t>
            </a:fld>
            <a:endParaRPr lang="x-none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F485C32-0412-49C7-8D75-9AACCC1575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9B672B2-3C34-4794-B940-41B73F65F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907E3-19EC-430D-A847-858A1AF21580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7258280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10FBC4-DA8F-4F38-A684-80B3E901D7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745ABCF-65DE-425B-B424-CD7879CB5C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65BEAB0-3BDD-4275-8211-2FC7F14BA9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64480AF-77DE-4E5F-B377-7253914117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18228-76D5-4C44-9927-139D2F358769}" type="datetimeFigureOut">
              <a:rPr lang="x-none" smtClean="0"/>
              <a:t>11/27/2025</a:t>
            </a:fld>
            <a:endParaRPr lang="x-none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8125517-63C4-4A7A-9E55-F46779739F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D53A329-A53B-4D89-9172-62704C92CC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907E3-19EC-430D-A847-858A1AF21580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008850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346BD0-3C41-4E90-9EDE-6DB31C5E82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33E7216-080E-48CE-8056-851E5EEA53D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60007ED-33B5-4B68-A514-3CB5729BA6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7EB0357-ACEE-433C-A0EA-B9A2E7BC66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18228-76D5-4C44-9927-139D2F358769}" type="datetimeFigureOut">
              <a:rPr lang="x-none" smtClean="0"/>
              <a:t>11/27/2025</a:t>
            </a:fld>
            <a:endParaRPr lang="x-none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4C0675E-11D5-43D0-A309-A32BE6C18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380F6C9-E112-45C9-9BC9-F5D69A9BB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907E3-19EC-430D-A847-858A1AF21580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501484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70429C-3257-4635-B113-FE9153D85E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8B91F30-3DA2-4F61-B058-662B6278A5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CBAD221-3199-443D-865C-7E0302388E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A18228-76D5-4C44-9927-139D2F358769}" type="datetimeFigureOut">
              <a:rPr lang="x-none" smtClean="0"/>
              <a:t>11/27/2025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79B4899-264A-4F0F-8008-EF54CCCA21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9A1C08B-4780-4009-9673-DE3397FD2C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B907E3-19EC-430D-A847-858A1AF21580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099872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jW9dDrK13GM?si=SDaMxdE7GZL96cT8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348C4F-28B3-40EF-9C0B-30C7BF09B4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35740" y="198998"/>
            <a:ext cx="10219765" cy="563002"/>
          </a:xfrm>
        </p:spPr>
        <p:txBody>
          <a:bodyPr>
            <a:noAutofit/>
          </a:bodyPr>
          <a:lstStyle/>
          <a:p>
            <a:r>
              <a:rPr lang="ru-RU" sz="2400" b="1" dirty="0"/>
              <a:t>Правила посещения приграничной зоны иностранными гражданами</a:t>
            </a:r>
            <a:endParaRPr lang="x-none" sz="2400" b="1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CCFA10B-3EA0-40D3-BA2D-463DD0CF582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581" y="154174"/>
            <a:ext cx="975474" cy="102197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EB432EC-71E0-42D3-9C5D-9B99DFEE8664}"/>
              </a:ext>
            </a:extLst>
          </p:cNvPr>
          <p:cNvSpPr txBox="1"/>
          <p:nvPr/>
        </p:nvSpPr>
        <p:spPr>
          <a:xfrm>
            <a:off x="669565" y="1358566"/>
            <a:ext cx="10611679" cy="49244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>
              <a:lnSpc>
                <a:spcPct val="107000"/>
              </a:lnSpc>
              <a:spcAft>
                <a:spcPts val="800"/>
              </a:spcAft>
            </a:pPr>
            <a:r>
              <a:rPr lang="ru-RU" sz="2000" spc="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Порядок нахождения иностранных граждан на территории Республики Беларусь, а также в приграничной зоне и приграничной полосе Республики Беларусь определен следующими нормативными правовыми актами: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/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акон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еспублики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еларусь 21 июля 2008 г. № 419-з «О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государственной границе Республики Беларусь»;</a:t>
            </a:r>
          </a:p>
          <a:p>
            <a:pPr indent="457200"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solidFill>
                  <a:srgbClr val="24242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Закон Республики Беларусь 4 января 2010 г. № 105-з «О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правовом положении иностранных граждан и лиц без гражданства в Республике Беларусь»;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solidFill>
                  <a:srgbClr val="24242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Постановление Совета Министров Республики Беларусь 3 февраля 2006 г. № 145 «О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 определении перечня мест, для посещения которых, и объектов, для въезда на территорию которых и пребывания на ней иностранным гражданам, лицам без гражданства необходимо специальное разрешение, а также государственных органов и иных организаций, уполномоченных выдавать такие разрешения»;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/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Постановление 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осударственного пограничного комитета Республики Беларусь</a:t>
            </a:r>
            <a:r>
              <a:rPr lang="ru-RU" sz="2000" cap="all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15 марта 2016 г. № 7 «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 порядке нахождения в пограничной зоне», и другие.</a:t>
            </a:r>
          </a:p>
        </p:txBody>
      </p:sp>
    </p:spTree>
    <p:extLst>
      <p:ext uri="{BB962C8B-B14F-4D97-AF65-F5344CB8AC3E}">
        <p14:creationId xmlns:p14="http://schemas.microsoft.com/office/powerpoint/2010/main" val="39761396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348C4F-28B3-40EF-9C0B-30C7BF09B4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35740" y="198998"/>
            <a:ext cx="10219765" cy="563002"/>
          </a:xfrm>
        </p:spPr>
        <p:txBody>
          <a:bodyPr>
            <a:noAutofit/>
          </a:bodyPr>
          <a:lstStyle/>
          <a:p>
            <a:r>
              <a:rPr lang="ru-RU" sz="2400" b="1" dirty="0"/>
              <a:t>Правила посещения приграничной зоны иностранными гражданами</a:t>
            </a:r>
            <a:endParaRPr lang="x-none" sz="2400" b="1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CCFA10B-3EA0-40D3-BA2D-463DD0CF582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581" y="154174"/>
            <a:ext cx="975474" cy="102197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F6B9960-6D80-4D47-8EA4-9465943C7DC5}"/>
              </a:ext>
            </a:extLst>
          </p:cNvPr>
          <p:cNvSpPr txBox="1"/>
          <p:nvPr/>
        </p:nvSpPr>
        <p:spPr>
          <a:xfrm>
            <a:off x="484094" y="1264305"/>
            <a:ext cx="11349318" cy="4127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ctr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ЗАПРЕЩЕНО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25232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пограничной зоне и пограничной полосе</a:t>
            </a:r>
            <a:r>
              <a:rPr lang="ru-RU" sz="2400" dirty="0">
                <a:solidFill>
                  <a:srgbClr val="25232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вести фото- и видеосъёмку пограничных нарядов, знаков, объектов инфраструктуры Государственной границы, территории сопредельного государства; находиться без документов; оставлять деньги в документах, передаваемых для проверки; препятствовать исполнению обязанностей сотрудниками органов пограничной службы и внутренних дел; уничтожать, перемещать пограничные и предупреждающие знаки, линии связи и коммуникаций, объекты инфраструктуры органов пограничной службы; оставлять механические транспортные средства вне населённых пунктов без уведомления ближайшего подразделения органов пограничной службы.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52908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348C4F-28B3-40EF-9C0B-30C7BF09B4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35740" y="198998"/>
            <a:ext cx="10219765" cy="563002"/>
          </a:xfrm>
        </p:spPr>
        <p:txBody>
          <a:bodyPr>
            <a:noAutofit/>
          </a:bodyPr>
          <a:lstStyle/>
          <a:p>
            <a:r>
              <a:rPr lang="ru-RU" sz="2400" b="1" dirty="0"/>
              <a:t>Правила посещения приграничной зоны иностранными гражданами</a:t>
            </a:r>
            <a:endParaRPr lang="x-none" sz="2400" b="1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CCFA10B-3EA0-40D3-BA2D-463DD0CF582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581" y="154174"/>
            <a:ext cx="975474" cy="102197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4F21011-22CE-4E14-B7EB-A5A00E9726B4}"/>
              </a:ext>
            </a:extLst>
          </p:cNvPr>
          <p:cNvSpPr txBox="1"/>
          <p:nvPr/>
        </p:nvSpPr>
        <p:spPr>
          <a:xfrm>
            <a:off x="667871" y="1597491"/>
            <a:ext cx="10981764" cy="33368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ctr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ЗАПРЕЩЕНО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25232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пограничной полосе</a:t>
            </a:r>
            <a:r>
              <a:rPr lang="ru-RU" sz="2400" dirty="0">
                <a:solidFill>
                  <a:srgbClr val="25232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использовать без согласования с органами пограничной службы оптические, оптико-электронные средства, в том числе оптические прицелы, бинокли, приборы ночного видения, тепловизоры, телескопические прицелы, </a:t>
            </a:r>
            <a:r>
              <a:rPr lang="ru-RU" sz="2400" dirty="0" err="1">
                <a:solidFill>
                  <a:srgbClr val="25232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фотоловушки</a:t>
            </a:r>
            <a:r>
              <a:rPr lang="ru-RU" sz="2400" dirty="0">
                <a:solidFill>
                  <a:srgbClr val="25232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разговаривать с людьми, находящимися на территории сопредельного государства, принимать от них или передавать им товары или подавать какие-либо сигналы; оказывать воздействие или преодолевать инженерные сооружения и заграждения.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04252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348C4F-28B3-40EF-9C0B-30C7BF09B4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35740" y="198998"/>
            <a:ext cx="10219765" cy="563002"/>
          </a:xfrm>
        </p:spPr>
        <p:txBody>
          <a:bodyPr>
            <a:noAutofit/>
          </a:bodyPr>
          <a:lstStyle/>
          <a:p>
            <a:r>
              <a:rPr lang="ru-RU" sz="2400" b="1" dirty="0"/>
              <a:t>Правила посещения приграничной зоны иностранными гражданами</a:t>
            </a:r>
            <a:endParaRPr lang="x-none" sz="2400" b="1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CCFA10B-3EA0-40D3-BA2D-463DD0CF582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581" y="154174"/>
            <a:ext cx="975474" cy="102197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2F69725-3F30-4566-8CEA-02093C0BABB6}"/>
              </a:ext>
            </a:extLst>
          </p:cNvPr>
          <p:cNvSpPr txBox="1"/>
          <p:nvPr/>
        </p:nvSpPr>
        <p:spPr>
          <a:xfrm>
            <a:off x="618565" y="814054"/>
            <a:ext cx="10811435" cy="56205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ОТВЕТСТВЕННОСТЬ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Статья 24.19. Кодекса об административных правонарушениях «Нарушение пограничного режима» 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Нарушение порядка въезда (входа), временного пребывания, передвижения физических лиц и транспортных средств в пограничной зоне,   использования в пограничной зоне летательных аппаратов - влечет наложение 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штрафа в размере до двадцати базовых </a:t>
            </a:r>
            <a:r>
              <a:rPr lang="ru-RU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(около 300 долларов США)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величин </a:t>
            </a:r>
            <a:r>
              <a:rPr lang="ru-RU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депортацией</a:t>
            </a:r>
            <a:r>
              <a:rPr lang="ru-RU" sz="24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или без депортации. 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Деяние, предусмотренное частью 1 настоящей статьи, совершенное в пределах пограничной полосы, а равно попытка совершения такого нарушения - влекут наложение 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штрафа в размере до пятидесяти базовых </a:t>
            </a:r>
            <a:r>
              <a:rPr lang="ru-RU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(около 700 долларов США)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величин </a:t>
            </a:r>
            <a:r>
              <a:rPr lang="ru-RU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депортацией</a:t>
            </a:r>
            <a:r>
              <a:rPr lang="ru-RU" sz="24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или без депортации. 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88524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348C4F-28B3-40EF-9C0B-30C7BF09B4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35740" y="198998"/>
            <a:ext cx="10219765" cy="563002"/>
          </a:xfrm>
        </p:spPr>
        <p:txBody>
          <a:bodyPr>
            <a:noAutofit/>
          </a:bodyPr>
          <a:lstStyle/>
          <a:p>
            <a:r>
              <a:rPr lang="ru-RU" sz="2400" b="1" dirty="0"/>
              <a:t>Правила посещения приграничной зоны иностранными гражданами</a:t>
            </a:r>
            <a:endParaRPr lang="x-none" sz="2400" b="1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CCFA10B-3EA0-40D3-BA2D-463DD0CF582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581" y="154174"/>
            <a:ext cx="975474" cy="102197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C3794ED-3617-4BB1-9341-43AA13081871}"/>
              </a:ext>
            </a:extLst>
          </p:cNvPr>
          <p:cNvSpPr txBox="1"/>
          <p:nvPr/>
        </p:nvSpPr>
        <p:spPr>
          <a:xfrm>
            <a:off x="645459" y="2151471"/>
            <a:ext cx="11089341" cy="29869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>
              <a:lnSpc>
                <a:spcPct val="107000"/>
              </a:lnSpc>
              <a:spcAft>
                <a:spcPts val="800"/>
              </a:spcAft>
            </a:pPr>
            <a:r>
              <a:rPr lang="ru-RU" sz="2800" kern="1800" spc="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Перейдя по ссылке, Вы можете посмотреть информационный ролик на данную тему, подготовленный Государственным пограничным комитетом Республики Беларусь. </a:t>
            </a:r>
          </a:p>
          <a:p>
            <a:pPr indent="457200" algn="just">
              <a:lnSpc>
                <a:spcPct val="107000"/>
              </a:lnSpc>
              <a:spcAft>
                <a:spcPts val="800"/>
              </a:spcAft>
            </a:pP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07000"/>
              </a:lnSpc>
              <a:spcAft>
                <a:spcPts val="800"/>
              </a:spcAft>
            </a:pPr>
            <a:r>
              <a:rPr lang="ru-RU" sz="2800" u="sng" kern="1800" spc="1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https://youtu.be/jW9dDrK13GM?si=SDaMxdE7GZL96cT8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28520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348C4F-28B3-40EF-9C0B-30C7BF09B4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35740" y="198998"/>
            <a:ext cx="10219765" cy="563002"/>
          </a:xfrm>
        </p:spPr>
        <p:txBody>
          <a:bodyPr>
            <a:noAutofit/>
          </a:bodyPr>
          <a:lstStyle/>
          <a:p>
            <a:r>
              <a:rPr lang="ru-RU" sz="2400" b="1" dirty="0"/>
              <a:t>Правила посещения приграничной зоны иностранными гражданами</a:t>
            </a:r>
            <a:endParaRPr lang="x-none" sz="2400" b="1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CCFA10B-3EA0-40D3-BA2D-463DD0CF582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581" y="154174"/>
            <a:ext cx="975474" cy="102197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14D2418-070B-4A8E-9DA2-E60B5932CB5D}"/>
              </a:ext>
            </a:extLst>
          </p:cNvPr>
          <p:cNvSpPr txBox="1"/>
          <p:nvPr/>
        </p:nvSpPr>
        <p:spPr>
          <a:xfrm>
            <a:off x="497541" y="1673296"/>
            <a:ext cx="11196918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/>
            <a:r>
              <a:rPr lang="ru-RU" sz="3600" b="1" i="0" dirty="0">
                <a:solidFill>
                  <a:srgbClr val="26262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иностранный гражданин находящийся в Республике Беларусь должен соблюдать и уважать законы, обычаи, и традиции страны пребывания.</a:t>
            </a:r>
          </a:p>
          <a:p>
            <a:pPr indent="457200" algn="just"/>
            <a:endParaRPr lang="ru-RU" sz="3600" b="1" i="0" dirty="0">
              <a:solidFill>
                <a:srgbClr val="262626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r>
              <a:rPr lang="ru-RU" sz="3600" b="1" i="0" dirty="0">
                <a:solidFill>
                  <a:srgbClr val="26262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иностранных граждан распространяется действие всех законов, имеющих юридическую силу в государстве.</a:t>
            </a:r>
            <a:endParaRPr lang="LID4096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01409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348C4F-28B3-40EF-9C0B-30C7BF09B4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35740" y="198998"/>
            <a:ext cx="10219765" cy="563002"/>
          </a:xfrm>
        </p:spPr>
        <p:txBody>
          <a:bodyPr>
            <a:noAutofit/>
          </a:bodyPr>
          <a:lstStyle/>
          <a:p>
            <a:r>
              <a:rPr lang="ru-RU" sz="2400" b="1" dirty="0"/>
              <a:t>Правила посещения приграничной зоны иностранными гражданами</a:t>
            </a:r>
            <a:endParaRPr lang="x-none" sz="2400" b="1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CCFA10B-3EA0-40D3-BA2D-463DD0CF582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581" y="154174"/>
            <a:ext cx="975474" cy="1021976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6440A23E-DE58-4D85-9802-C337DF56E273}"/>
              </a:ext>
            </a:extLst>
          </p:cNvPr>
          <p:cNvSpPr txBox="1"/>
          <p:nvPr/>
        </p:nvSpPr>
        <p:spPr>
          <a:xfrm>
            <a:off x="842681" y="1176150"/>
            <a:ext cx="10910047" cy="15595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>
              <a:lnSpc>
                <a:spcPct val="107000"/>
              </a:lnSpc>
              <a:spcAft>
                <a:spcPts val="800"/>
              </a:spcAft>
            </a:pPr>
            <a:r>
              <a:rPr lang="ru-RU" sz="1800" b="1" spc="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ПОГРАНИЧНАЯ ЗОНА</a:t>
            </a:r>
            <a:r>
              <a:rPr lang="ru-RU" sz="1800" spc="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 - участок местности, прилегающий к тыльной границе пограничной полосы (</a:t>
            </a:r>
            <a:r>
              <a:rPr lang="ru-RU" sz="1800" b="1" spc="5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среднем на глубину до 30 км</a:t>
            </a:r>
            <a:r>
              <a:rPr lang="ru-RU" sz="1800" spc="5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800" spc="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пределах части территории района, города, поселка городского типа, сельсовета, включающий также принадлежащую Республике Беларусь часть вод пограничных рек, озер и иных поверхностных водных объектов и расположенные в этих водах острова, предназначенный для осуществления охраны Государственной границы.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361D5D6E-C959-4603-9CD3-1584693DEAD2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26" t="5300" r="16208" b="2995"/>
          <a:stretch/>
        </p:blipFill>
        <p:spPr bwMode="auto">
          <a:xfrm>
            <a:off x="2902396" y="2845920"/>
            <a:ext cx="6205744" cy="381308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2052988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348C4F-28B3-40EF-9C0B-30C7BF09B4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35740" y="198998"/>
            <a:ext cx="10219765" cy="563002"/>
          </a:xfrm>
        </p:spPr>
        <p:txBody>
          <a:bodyPr>
            <a:noAutofit/>
          </a:bodyPr>
          <a:lstStyle/>
          <a:p>
            <a:r>
              <a:rPr lang="ru-RU" sz="2400" b="1" dirty="0"/>
              <a:t>Правила посещения приграничной зоны иностранными гражданами</a:t>
            </a:r>
            <a:endParaRPr lang="x-none" sz="2400" b="1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CCFA10B-3EA0-40D3-BA2D-463DD0CF582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581" y="154174"/>
            <a:ext cx="975474" cy="102197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984D24B-7269-46EF-93F1-5E10176787DC}"/>
              </a:ext>
            </a:extLst>
          </p:cNvPr>
          <p:cNvSpPr txBox="1"/>
          <p:nvPr/>
        </p:nvSpPr>
        <p:spPr>
          <a:xfrm>
            <a:off x="744071" y="1708850"/>
            <a:ext cx="11017623" cy="38346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>
              <a:lnSpc>
                <a:spcPct val="107000"/>
              </a:lnSpc>
              <a:spcAft>
                <a:spcPts val="800"/>
              </a:spcAft>
            </a:pPr>
            <a:r>
              <a:rPr lang="ru-RU" sz="2400" b="1" spc="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ПОГРАНИЧНАЯ ПОЛОСА</a:t>
            </a:r>
            <a:r>
              <a:rPr lang="ru-RU" sz="2400" spc="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- участок местности, прилегающий к Государственной границе (</a:t>
            </a:r>
            <a:r>
              <a:rPr lang="ru-RU" sz="2400" b="1" spc="5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среднем на глубину до 10 км</a:t>
            </a:r>
            <a:r>
              <a:rPr lang="ru-RU" sz="2400" spc="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предназначенный для возведения (строительства) и поддержания в исправном состоянии сооружений и объектов, необходимых для осуществления охраны Государственной границы.</a:t>
            </a:r>
          </a:p>
          <a:p>
            <a:pPr indent="457200" algn="just">
              <a:lnSpc>
                <a:spcPct val="107000"/>
              </a:lnSpc>
              <a:spcAft>
                <a:spcPts val="800"/>
              </a:spcAft>
            </a:pP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07000"/>
              </a:lnSpc>
              <a:spcAft>
                <a:spcPts val="800"/>
              </a:spcAft>
            </a:pPr>
            <a:r>
              <a:rPr lang="ru-RU" sz="2400" b="1" spc="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ПОГРАНИЧНЫЙ РЕЖИМ</a:t>
            </a:r>
            <a:r>
              <a:rPr lang="ru-RU" sz="2400" spc="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- порядок въезда (входа), временного пребывания, передвижения физических лиц и транспортных средств (далее - въезд (вход), временное пребывание и передвижение) в пограничной зоне и пограничной полосе.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83433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348C4F-28B3-40EF-9C0B-30C7BF09B4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35740" y="198998"/>
            <a:ext cx="10219765" cy="563002"/>
          </a:xfrm>
        </p:spPr>
        <p:txBody>
          <a:bodyPr>
            <a:noAutofit/>
          </a:bodyPr>
          <a:lstStyle/>
          <a:p>
            <a:r>
              <a:rPr lang="ru-RU" sz="2400" b="1" dirty="0"/>
              <a:t>Правила посещения приграничной зоны иностранными гражданами</a:t>
            </a:r>
            <a:endParaRPr lang="x-none" sz="2400" b="1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CCFA10B-3EA0-40D3-BA2D-463DD0CF582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581" y="154174"/>
            <a:ext cx="975474" cy="102197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F54CB1B-7065-4216-AC64-5B9AA54F6257}"/>
              </a:ext>
            </a:extLst>
          </p:cNvPr>
          <p:cNvSpPr txBox="1"/>
          <p:nvPr/>
        </p:nvSpPr>
        <p:spPr>
          <a:xfrm>
            <a:off x="663387" y="1565034"/>
            <a:ext cx="10892117" cy="8632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>
              <a:lnSpc>
                <a:spcPct val="107000"/>
              </a:lnSpc>
              <a:spcAft>
                <a:spcPts val="800"/>
              </a:spcAft>
            </a:pPr>
            <a:r>
              <a:rPr lang="ru-RU" sz="2400" spc="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Пределы пограничной зоны и пограничной полосы обозначаются соответствующими предупреждающими знаками: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157B9B2-AE51-4476-9AA4-749FD9A74014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04" r="6832" b="44148"/>
          <a:stretch/>
        </p:blipFill>
        <p:spPr bwMode="auto">
          <a:xfrm>
            <a:off x="2230437" y="2549753"/>
            <a:ext cx="7316975" cy="37599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259223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348C4F-28B3-40EF-9C0B-30C7BF09B4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35740" y="198998"/>
            <a:ext cx="10219765" cy="563002"/>
          </a:xfrm>
        </p:spPr>
        <p:txBody>
          <a:bodyPr>
            <a:noAutofit/>
          </a:bodyPr>
          <a:lstStyle/>
          <a:p>
            <a:r>
              <a:rPr lang="ru-RU" sz="2400" b="1" dirty="0"/>
              <a:t>Правила посещения приграничной зоны иностранными гражданами</a:t>
            </a:r>
            <a:endParaRPr lang="x-none" sz="2400" b="1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CCFA10B-3EA0-40D3-BA2D-463DD0CF582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581" y="154174"/>
            <a:ext cx="975474" cy="102197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7FA65B9-EFC8-4D86-AFB6-D483793D3B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740" y="1029727"/>
            <a:ext cx="9386048" cy="562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4052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348C4F-28B3-40EF-9C0B-30C7BF09B4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35740" y="198998"/>
            <a:ext cx="10219765" cy="563002"/>
          </a:xfrm>
        </p:spPr>
        <p:txBody>
          <a:bodyPr>
            <a:noAutofit/>
          </a:bodyPr>
          <a:lstStyle/>
          <a:p>
            <a:r>
              <a:rPr lang="ru-RU" sz="2400" b="1" dirty="0"/>
              <a:t>Правила посещения приграничной зоны иностранными гражданами</a:t>
            </a:r>
            <a:endParaRPr lang="x-none" sz="2400" b="1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CCFA10B-3EA0-40D3-BA2D-463DD0CF582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581" y="154174"/>
            <a:ext cx="975474" cy="102197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1ABC248-E92D-4739-82FF-C88382EEEE99}"/>
              </a:ext>
            </a:extLst>
          </p:cNvPr>
          <p:cNvSpPr txBox="1"/>
          <p:nvPr/>
        </p:nvSpPr>
        <p:spPr>
          <a:xfrm>
            <a:off x="672353" y="1413063"/>
            <a:ext cx="10847293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Въезд (вход), временное пребывание и передвижение в пограничной зоне и пограничной полосе </a:t>
            </a:r>
            <a:r>
              <a:rPr lang="ru-RU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запрещаются физическим лицам</a:t>
            </a:r>
            <a: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за исключением физических лиц, </a:t>
            </a:r>
            <a:r>
              <a:rPr lang="ru-RU" sz="3200" b="1" i="1" dirty="0"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зарегистрированных по месту жительства</a:t>
            </a:r>
            <a:r>
              <a:rPr lang="ru-RU" sz="3200" dirty="0"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(месту пребывания) в населенных пунктах, расположенных в пограничной зоне или пограничной полосе, и физических лиц, </a:t>
            </a:r>
            <a:r>
              <a:rPr lang="ru-RU" sz="3200" b="1" i="1" dirty="0"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осуществляющих транзитный проезд</a:t>
            </a:r>
            <a:r>
              <a:rPr lang="ru-RU" sz="3200" dirty="0"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(транзит) через пограничную зону или пограничную полосу.</a:t>
            </a:r>
          </a:p>
        </p:txBody>
      </p:sp>
    </p:spTree>
    <p:extLst>
      <p:ext uri="{BB962C8B-B14F-4D97-AF65-F5344CB8AC3E}">
        <p14:creationId xmlns:p14="http://schemas.microsoft.com/office/powerpoint/2010/main" val="40855693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348C4F-28B3-40EF-9C0B-30C7BF09B4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35740" y="198998"/>
            <a:ext cx="10219765" cy="563002"/>
          </a:xfrm>
        </p:spPr>
        <p:txBody>
          <a:bodyPr>
            <a:noAutofit/>
          </a:bodyPr>
          <a:lstStyle/>
          <a:p>
            <a:r>
              <a:rPr lang="ru-RU" sz="2400" b="1" dirty="0"/>
              <a:t>Правила посещения приграничной зоны иностранными гражданами</a:t>
            </a:r>
            <a:endParaRPr lang="x-none" sz="2400" b="1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CCFA10B-3EA0-40D3-BA2D-463DD0CF582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581" y="154174"/>
            <a:ext cx="975474" cy="102197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B810DF0-1D20-4127-AE88-0D5B86A1ACE3}"/>
              </a:ext>
            </a:extLst>
          </p:cNvPr>
          <p:cNvSpPr txBox="1"/>
          <p:nvPr/>
        </p:nvSpPr>
        <p:spPr>
          <a:xfrm>
            <a:off x="654423" y="1720840"/>
            <a:ext cx="10901081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Въезд (вход), временное пребывание и передвижение в пограничной зоне постоянно проживающих за пределами Республики Беларусь иностранных граждан, осуществляются на основании действительных </a:t>
            </a:r>
            <a:r>
              <a:rPr lang="ru-RU" sz="2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паспортов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или иных документов, их заменяющих, предназначенных для выезда за границу и выданных соответствующими органами государств гражданской принадлежности либо обычного места жительства иностранных граждан или международными организациями, </a:t>
            </a:r>
            <a:r>
              <a:rPr lang="ru-RU" sz="2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 пропусков</a:t>
            </a:r>
            <a:r>
              <a:rPr lang="ru-RU" sz="28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 право въезда (входа), временного пребывания, передвижения в пограничной зоне, выдаваемых органами пограничной службы.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87897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348C4F-28B3-40EF-9C0B-30C7BF09B4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35740" y="198998"/>
            <a:ext cx="10219765" cy="563002"/>
          </a:xfrm>
        </p:spPr>
        <p:txBody>
          <a:bodyPr>
            <a:noAutofit/>
          </a:bodyPr>
          <a:lstStyle/>
          <a:p>
            <a:r>
              <a:rPr lang="ru-RU" sz="2400" b="1" dirty="0"/>
              <a:t>Правила посещения приграничной зоны иностранными гражданами</a:t>
            </a:r>
            <a:endParaRPr lang="x-none" sz="2400" b="1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CCFA10B-3EA0-40D3-BA2D-463DD0CF582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581" y="154174"/>
            <a:ext cx="975474" cy="102197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D96B182-D3B9-4A8A-BD68-404DD99B6488}"/>
              </a:ext>
            </a:extLst>
          </p:cNvPr>
          <p:cNvSpPr txBox="1"/>
          <p:nvPr/>
        </p:nvSpPr>
        <p:spPr>
          <a:xfrm>
            <a:off x="732318" y="1176150"/>
            <a:ext cx="11044518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ПЕРЕЧЕНЬ</a:t>
            </a:r>
            <a:endParaRPr lang="ru-RU" sz="2400" b="1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/>
            <a:r>
              <a:rPr lang="ru-RU" sz="24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мест, для посещения которых, и объектов, для въезда на территорию которых и пребывания на ней иностранным гражданам, </a:t>
            </a:r>
            <a:endParaRPr lang="ru-RU" sz="2400" b="1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/>
            <a:r>
              <a:rPr lang="ru-RU" sz="24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необходимо специальное разрешение</a:t>
            </a:r>
            <a:endParaRPr lang="ru-RU" sz="2400" b="1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r>
              <a:rPr lang="ru-RU" sz="24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2400" b="1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457200" algn="just"/>
            <a:r>
              <a:rPr lang="ru-RU" sz="24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 Пограничная зона Республики Беларусь</a:t>
            </a:r>
            <a:endParaRPr lang="ru-RU" sz="2400" b="1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457200" algn="just"/>
            <a:r>
              <a:rPr lang="ru-RU" sz="24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Пограничная полоса Республики Беларусь</a:t>
            </a:r>
            <a:endParaRPr lang="ru-RU" sz="2400" b="1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457200" algn="just"/>
            <a:r>
              <a:rPr lang="ru-RU" sz="24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 Объекты, воинские части и организации Министерства обороны</a:t>
            </a:r>
            <a:endParaRPr lang="ru-RU" sz="2400" b="1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457200" algn="just"/>
            <a:r>
              <a:rPr lang="ru-RU" sz="24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4. Объекты, воинские части и организации Министерства внутренних дел</a:t>
            </a:r>
            <a:endParaRPr lang="ru-RU" sz="2400" b="1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457200" algn="just"/>
            <a:r>
              <a:rPr lang="ru-RU" sz="24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5. Объекты, воинские части и организации Комитета государственной безопасности</a:t>
            </a:r>
            <a:endParaRPr lang="ru-RU" sz="2400" b="1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457200" algn="just"/>
            <a:r>
              <a:rPr lang="ru-RU" sz="24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6. Территории зоны эвакуации (отчуждения), зоны первоочередного отселения, зоны последующего отселения, с которых отселено население и на которых установлен контрольно-пропускной режим (</a:t>
            </a:r>
            <a:r>
              <a:rPr lang="ru-RU" sz="24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Гомельская и Могилевская области</a:t>
            </a:r>
            <a:r>
              <a:rPr lang="ru-RU" sz="24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).</a:t>
            </a:r>
            <a:endParaRPr lang="ru-RU" sz="2400" b="1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23733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348C4F-28B3-40EF-9C0B-30C7BF09B4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35740" y="198998"/>
            <a:ext cx="10219765" cy="563002"/>
          </a:xfrm>
        </p:spPr>
        <p:txBody>
          <a:bodyPr>
            <a:noAutofit/>
          </a:bodyPr>
          <a:lstStyle/>
          <a:p>
            <a:r>
              <a:rPr lang="ru-RU" sz="2400" b="1" dirty="0"/>
              <a:t>Правила посещения приграничной зоны иностранными гражданами</a:t>
            </a:r>
            <a:endParaRPr lang="x-none" sz="2400" b="1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CCFA10B-3EA0-40D3-BA2D-463DD0CF582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581" y="154174"/>
            <a:ext cx="975474" cy="102197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B56334B-B613-4F5F-81A1-E9AB063C43F8}"/>
              </a:ext>
            </a:extLst>
          </p:cNvPr>
          <p:cNvSpPr txBox="1"/>
          <p:nvPr/>
        </p:nvSpPr>
        <p:spPr>
          <a:xfrm>
            <a:off x="642671" y="1345826"/>
            <a:ext cx="11212313" cy="52374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/>
            <a:r>
              <a:rPr lang="ru-RU" sz="2000" b="1" spc="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Въезд</a:t>
            </a:r>
            <a:r>
              <a:rPr lang="ru-RU" sz="2000" spc="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(вход), </a:t>
            </a:r>
            <a:r>
              <a:rPr lang="ru-RU" sz="2000" b="1" spc="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временное пребывание и передвижение </a:t>
            </a:r>
            <a:r>
              <a:rPr lang="ru-RU" sz="2000" spc="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пограничной полосе осуществляются на основании документов, удостоверяющих личность, пропусков, выдаваемых территориальными органами пограничной службы, справок и документов, приведенных ниже.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Документами, подтверждающими цель въезда (входа), временного пребывания и передвижения в пограничной зоне, являются: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справки: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 проживании родственников в пограничной зоне;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 захоронении родственников в пограничной зоне;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телеграммы, заверенные организациями здравоохранения, о смерти, болезни родственников, проживавших (проживающих) в пограничной зоне;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документы, подтверждающие владение, право собственности, предоставление в пользование, аренду приусадебного, садового или дачного участков, находящихся в пограничной зоне;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путевки санатория, дома отдыха, пансионата, туристической базы и другой оздоровительной организации, находящейся в пограничной зоне. 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914391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14459</TotalTime>
  <Words>1076</Words>
  <Application>Microsoft Office PowerPoint</Application>
  <PresentationFormat>Широкоэкранный</PresentationFormat>
  <Paragraphs>60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Тема Office</vt:lpstr>
      <vt:lpstr>Правила посещения приграничной зоны иностранными гражданами</vt:lpstr>
      <vt:lpstr>Правила посещения приграничной зоны иностранными гражданами</vt:lpstr>
      <vt:lpstr>Правила посещения приграничной зоны иностранными гражданами</vt:lpstr>
      <vt:lpstr>Правила посещения приграничной зоны иностранными гражданами</vt:lpstr>
      <vt:lpstr>Правила посещения приграничной зоны иностранными гражданами</vt:lpstr>
      <vt:lpstr>Правила посещения приграничной зоны иностранными гражданами</vt:lpstr>
      <vt:lpstr>Правила посещения приграничной зоны иностранными гражданами</vt:lpstr>
      <vt:lpstr>Правила посещения приграничной зоны иностранными гражданами</vt:lpstr>
      <vt:lpstr>Правила посещения приграничной зоны иностранными гражданами</vt:lpstr>
      <vt:lpstr>Правила посещения приграничной зоны иностранными гражданами</vt:lpstr>
      <vt:lpstr>Правила посещения приграничной зоны иностранными гражданами</vt:lpstr>
      <vt:lpstr>Правила посещения приграничной зоны иностранными гражданами</vt:lpstr>
      <vt:lpstr>Правила посещения приграничной зоны иностранными гражданами</vt:lpstr>
      <vt:lpstr>Правила посещения приграничной зоны иностранными гражданами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Обеспечение безопасности университета</dc:title>
  <dc:creator>Лебедев Игорь Васильевич</dc:creator>
  <cp:lastModifiedBy>Лебедев Игорь Васильевич</cp:lastModifiedBy>
  <cp:revision>72</cp:revision>
  <dcterms:created xsi:type="dcterms:W3CDTF">2025-05-14T05:27:16Z</dcterms:created>
  <dcterms:modified xsi:type="dcterms:W3CDTF">2025-11-27T12:19:34Z</dcterms:modified>
</cp:coreProperties>
</file>